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</p:sldMasterIdLst>
  <p:notesMasterIdLst>
    <p:notesMasterId r:id="rId110"/>
  </p:notesMasterIdLst>
  <p:handoutMasterIdLst>
    <p:handoutMasterId r:id="rId111"/>
  </p:handoutMasterIdLst>
  <p:sldIdLst>
    <p:sldId id="261" r:id="rId3"/>
    <p:sldId id="439" r:id="rId4"/>
    <p:sldId id="403" r:id="rId5"/>
    <p:sldId id="473" r:id="rId6"/>
    <p:sldId id="262" r:id="rId7"/>
    <p:sldId id="466" r:id="rId8"/>
    <p:sldId id="533" r:id="rId9"/>
    <p:sldId id="338" r:id="rId10"/>
    <p:sldId id="464" r:id="rId11"/>
    <p:sldId id="406" r:id="rId12"/>
    <p:sldId id="267" r:id="rId13"/>
    <p:sldId id="269" r:id="rId14"/>
    <p:sldId id="463" r:id="rId15"/>
    <p:sldId id="475" r:id="rId16"/>
    <p:sldId id="476" r:id="rId17"/>
    <p:sldId id="477" r:id="rId18"/>
    <p:sldId id="478" r:id="rId19"/>
    <p:sldId id="268" r:id="rId20"/>
    <p:sldId id="542" r:id="rId21"/>
    <p:sldId id="271" r:id="rId22"/>
    <p:sldId id="272" r:id="rId23"/>
    <p:sldId id="547" r:id="rId24"/>
    <p:sldId id="480" r:id="rId25"/>
    <p:sldId id="482" r:id="rId26"/>
    <p:sldId id="479" r:id="rId27"/>
    <p:sldId id="467" r:id="rId28"/>
    <p:sldId id="468" r:id="rId29"/>
    <p:sldId id="465" r:id="rId30"/>
    <p:sldId id="449" r:id="rId31"/>
    <p:sldId id="545" r:id="rId32"/>
    <p:sldId id="413" r:id="rId33"/>
    <p:sldId id="469" r:id="rId34"/>
    <p:sldId id="440" r:id="rId35"/>
    <p:sldId id="323" r:id="rId36"/>
    <p:sldId id="414" r:id="rId37"/>
    <p:sldId id="534" r:id="rId38"/>
    <p:sldId id="535" r:id="rId39"/>
    <p:sldId id="537" r:id="rId40"/>
    <p:sldId id="438" r:id="rId41"/>
    <p:sldId id="472" r:id="rId42"/>
    <p:sldId id="485" r:id="rId43"/>
    <p:sldId id="486" r:id="rId44"/>
    <p:sldId id="483" r:id="rId45"/>
    <p:sldId id="500" r:id="rId46"/>
    <p:sldId id="546" r:id="rId47"/>
    <p:sldId id="492" r:id="rId48"/>
    <p:sldId id="493" r:id="rId49"/>
    <p:sldId id="484" r:id="rId50"/>
    <p:sldId id="487" r:id="rId51"/>
    <p:sldId id="489" r:id="rId52"/>
    <p:sldId id="490" r:id="rId53"/>
    <p:sldId id="497" r:id="rId54"/>
    <p:sldId id="503" r:id="rId55"/>
    <p:sldId id="491" r:id="rId56"/>
    <p:sldId id="494" r:id="rId57"/>
    <p:sldId id="538" r:id="rId58"/>
    <p:sldId id="496" r:id="rId59"/>
    <p:sldId id="539" r:id="rId60"/>
    <p:sldId id="540" r:id="rId61"/>
    <p:sldId id="541" r:id="rId62"/>
    <p:sldId id="437" r:id="rId63"/>
    <p:sldId id="357" r:id="rId64"/>
    <p:sldId id="499" r:id="rId65"/>
    <p:sldId id="359" r:id="rId66"/>
    <p:sldId id="442" r:id="rId67"/>
    <p:sldId id="443" r:id="rId68"/>
    <p:sldId id="445" r:id="rId69"/>
    <p:sldId id="444" r:id="rId70"/>
    <p:sldId id="501" r:id="rId71"/>
    <p:sldId id="446" r:id="rId72"/>
    <p:sldId id="544" r:id="rId73"/>
    <p:sldId id="411" r:id="rId74"/>
    <p:sldId id="460" r:id="rId75"/>
    <p:sldId id="461" r:id="rId76"/>
    <p:sldId id="504" r:id="rId77"/>
    <p:sldId id="505" r:id="rId78"/>
    <p:sldId id="513" r:id="rId79"/>
    <p:sldId id="453" r:id="rId80"/>
    <p:sldId id="510" r:id="rId81"/>
    <p:sldId id="511" r:id="rId82"/>
    <p:sldId id="514" r:id="rId83"/>
    <p:sldId id="455" r:id="rId84"/>
    <p:sldId id="456" r:id="rId85"/>
    <p:sldId id="457" r:id="rId86"/>
    <p:sldId id="512" r:id="rId87"/>
    <p:sldId id="509" r:id="rId88"/>
    <p:sldId id="507" r:id="rId89"/>
    <p:sldId id="508" r:id="rId90"/>
    <p:sldId id="425" r:id="rId91"/>
    <p:sldId id="426" r:id="rId92"/>
    <p:sldId id="529" r:id="rId93"/>
    <p:sldId id="530" r:id="rId94"/>
    <p:sldId id="531" r:id="rId95"/>
    <p:sldId id="532" r:id="rId96"/>
    <p:sldId id="427" r:id="rId97"/>
    <p:sldId id="515" r:id="rId98"/>
    <p:sldId id="516" r:id="rId99"/>
    <p:sldId id="517" r:id="rId100"/>
    <p:sldId id="518" r:id="rId101"/>
    <p:sldId id="519" r:id="rId102"/>
    <p:sldId id="520" r:id="rId103"/>
    <p:sldId id="528" r:id="rId104"/>
    <p:sldId id="523" r:id="rId105"/>
    <p:sldId id="524" r:id="rId106"/>
    <p:sldId id="525" r:id="rId107"/>
    <p:sldId id="522" r:id="rId108"/>
    <p:sldId id="527" r:id="rId10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0000"/>
    <a:srgbClr val="EBFFFF"/>
    <a:srgbClr val="66FF33"/>
    <a:srgbClr val="EAB2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5080" autoAdjust="0"/>
  </p:normalViewPr>
  <p:slideViewPr>
    <p:cSldViewPr>
      <p:cViewPr>
        <p:scale>
          <a:sx n="62" d="100"/>
          <a:sy n="62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756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3D4D7-CB11-4053-BC86-3ED2DEB11AB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3B2A1D77-77E6-4616-B5F8-B427DD915EC4}">
      <dgm:prSet custT="1"/>
      <dgm:spPr/>
      <dgm:t>
        <a:bodyPr/>
        <a:lstStyle/>
        <a:p>
          <a:pPr rtl="0"/>
          <a:r>
            <a:rPr lang="es-ES_tradnl" sz="2000" b="0" dirty="0" smtClean="0">
              <a:solidFill>
                <a:schemeClr val="tx1"/>
              </a:solidFill>
            </a:rPr>
            <a:t>Cistitis o Pielonefritis en mujer no embarazada sin anomalías anatómicas o funcionales u otros factores de riesgo</a:t>
          </a:r>
          <a:endParaRPr lang="es-ES" sz="2000" b="0" dirty="0">
            <a:solidFill>
              <a:schemeClr val="tx1"/>
            </a:solidFill>
          </a:endParaRPr>
        </a:p>
      </dgm:t>
    </dgm:pt>
    <dgm:pt modelId="{C2A58A7A-9072-4567-A1DE-A4A0D8C42B16}" type="parTrans" cxnId="{77BFE914-DBC5-49FB-9AFA-D048627AB93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FE9FD743-E21A-410C-B974-B225FCBE7660}" type="sibTrans" cxnId="{77BFE914-DBC5-49FB-9AFA-D048627AB93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3C3CB7A-80BF-4982-BDC4-78AE39AD1A7F}" type="pres">
      <dgm:prSet presAssocID="{1A93D4D7-CB11-4053-BC86-3ED2DEB11A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0DDE1F-7212-473B-B9EA-F73DE0EB0589}" type="pres">
      <dgm:prSet presAssocID="{3B2A1D77-77E6-4616-B5F8-B427DD915EC4}" presName="parentText" presStyleLbl="node1" presStyleIdx="0" presStyleCnt="1" custScaleY="1418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BFE914-DBC5-49FB-9AFA-D048627AB93A}" srcId="{1A93D4D7-CB11-4053-BC86-3ED2DEB11ABB}" destId="{3B2A1D77-77E6-4616-B5F8-B427DD915EC4}" srcOrd="0" destOrd="0" parTransId="{C2A58A7A-9072-4567-A1DE-A4A0D8C42B16}" sibTransId="{FE9FD743-E21A-410C-B974-B225FCBE7660}"/>
    <dgm:cxn modelId="{733B51CA-A940-4238-A995-7D882DB416F9}" type="presOf" srcId="{3B2A1D77-77E6-4616-B5F8-B427DD915EC4}" destId="{B20DDE1F-7212-473B-B9EA-F73DE0EB0589}" srcOrd="0" destOrd="0" presId="urn:microsoft.com/office/officeart/2005/8/layout/vList2"/>
    <dgm:cxn modelId="{BD4AB332-58A1-428B-897D-9CF724D3FBE9}" type="presOf" srcId="{1A93D4D7-CB11-4053-BC86-3ED2DEB11ABB}" destId="{83C3CB7A-80BF-4982-BDC4-78AE39AD1A7F}" srcOrd="0" destOrd="0" presId="urn:microsoft.com/office/officeart/2005/8/layout/vList2"/>
    <dgm:cxn modelId="{32E5278A-AFD4-4E8B-8CB1-CDE16012B66C}" type="presParOf" srcId="{83C3CB7A-80BF-4982-BDC4-78AE39AD1A7F}" destId="{B20DDE1F-7212-473B-B9EA-F73DE0EB05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342072-8600-470A-86DE-ABCB89EB12A3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8DCB004F-477B-460E-A5D5-B2DC75739FD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s-ES" dirty="0" smtClean="0"/>
            <a:t>El diagnóstico de PNF se  basa en 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signos y síntomas clínicos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EF0900-7338-42DB-B0C7-EC9D379BC2E7}" type="parTrans" cxnId="{03A81DA7-0364-43A2-905E-D0A2B427533A}">
      <dgm:prSet/>
      <dgm:spPr/>
      <dgm:t>
        <a:bodyPr/>
        <a:lstStyle/>
        <a:p>
          <a:endParaRPr lang="es-ES"/>
        </a:p>
      </dgm:t>
    </dgm:pt>
    <dgm:pt modelId="{2F01BE4C-ADAF-4279-86D6-874FDECEB456}" type="sibTrans" cxnId="{03A81DA7-0364-43A2-905E-D0A2B427533A}">
      <dgm:prSet/>
      <dgm:spPr/>
      <dgm:t>
        <a:bodyPr/>
        <a:lstStyle/>
        <a:p>
          <a:endParaRPr lang="es-ES"/>
        </a:p>
      </dgm:t>
    </dgm:pt>
    <dgm:pt modelId="{51B261DA-DF79-4D17-B599-F0EC8DA21EAA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s-ES" dirty="0" smtClean="0"/>
            <a:t>Las variables clínicas asociadas significativamente con PNF: 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fiebre y MEG 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68BF67-11EF-4E86-8AEF-0D09C11F60EB}" type="parTrans" cxnId="{6D8F0B96-27D9-478D-AD8A-9960BBA6D3AA}">
      <dgm:prSet/>
      <dgm:spPr/>
      <dgm:t>
        <a:bodyPr/>
        <a:lstStyle/>
        <a:p>
          <a:endParaRPr lang="es-ES"/>
        </a:p>
      </dgm:t>
    </dgm:pt>
    <dgm:pt modelId="{F49FAB15-89EA-431B-9B01-AEE828AECF0B}" type="sibTrans" cxnId="{6D8F0B96-27D9-478D-AD8A-9960BBA6D3AA}">
      <dgm:prSet/>
      <dgm:spPr/>
      <dgm:t>
        <a:bodyPr/>
        <a:lstStyle/>
        <a:p>
          <a:endParaRPr lang="es-ES"/>
        </a:p>
      </dgm:t>
    </dgm:pt>
    <dgm:pt modelId="{7154F25E-CE13-40D4-BBC5-97CD0971CAF6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s-ES" dirty="0" smtClean="0"/>
            <a:t>Las variables paraclínicas asociadas a PNF son: </a:t>
          </a:r>
          <a:r>
            <a:rPr lang="es-ES" b="1" dirty="0" smtClean="0"/>
            <a:t>leucocitos, piuria</a:t>
          </a:r>
          <a:endParaRPr lang="es-ES" b="1" dirty="0"/>
        </a:p>
      </dgm:t>
    </dgm:pt>
    <dgm:pt modelId="{20638245-7452-46CF-B477-146D9F4ED1EA}" type="parTrans" cxnId="{A64387AF-D399-46AF-988F-265061845B23}">
      <dgm:prSet/>
      <dgm:spPr/>
      <dgm:t>
        <a:bodyPr/>
        <a:lstStyle/>
        <a:p>
          <a:endParaRPr lang="es-ES"/>
        </a:p>
      </dgm:t>
    </dgm:pt>
    <dgm:pt modelId="{565A3001-1A18-4ADC-8496-7EA7B3C78E97}" type="sibTrans" cxnId="{A64387AF-D399-46AF-988F-265061845B23}">
      <dgm:prSet/>
      <dgm:spPr/>
      <dgm:t>
        <a:bodyPr/>
        <a:lstStyle/>
        <a:p>
          <a:endParaRPr lang="es-ES"/>
        </a:p>
      </dgm:t>
    </dgm:pt>
    <dgm:pt modelId="{52DACDDF-ADA5-47BE-990F-1829AE3C6A42}">
      <dgm:prSet/>
      <dgm:spPr/>
      <dgm:t>
        <a:bodyPr/>
        <a:lstStyle/>
        <a:p>
          <a:pPr rtl="0"/>
          <a:r>
            <a:rPr lang="es-ES" dirty="0" smtClean="0"/>
            <a:t>Síndrome miccional (60%):</a:t>
          </a:r>
          <a:endParaRPr lang="es-ES" dirty="0"/>
        </a:p>
      </dgm:t>
    </dgm:pt>
    <dgm:pt modelId="{2711E4D0-B5DE-4F26-A009-B4352DB004A6}" type="parTrans" cxnId="{B40ECD37-E851-4D04-A624-E5470612DD88}">
      <dgm:prSet/>
      <dgm:spPr/>
      <dgm:t>
        <a:bodyPr/>
        <a:lstStyle/>
        <a:p>
          <a:endParaRPr lang="es-ES"/>
        </a:p>
      </dgm:t>
    </dgm:pt>
    <dgm:pt modelId="{115A0039-B533-4176-A3F3-B9963716227D}" type="sibTrans" cxnId="{B40ECD37-E851-4D04-A624-E5470612DD88}">
      <dgm:prSet/>
      <dgm:spPr/>
      <dgm:t>
        <a:bodyPr/>
        <a:lstStyle/>
        <a:p>
          <a:endParaRPr lang="es-ES"/>
        </a:p>
      </dgm:t>
    </dgm:pt>
    <dgm:pt modelId="{2952FEF6-4D21-4772-A4D9-98DB723738C3}">
      <dgm:prSet/>
      <dgm:spPr/>
      <dgm:t>
        <a:bodyPr/>
        <a:lstStyle/>
        <a:p>
          <a:pPr rtl="0"/>
          <a:r>
            <a:rPr lang="es-ES" dirty="0" smtClean="0"/>
            <a:t>Fiebre </a:t>
          </a:r>
          <a:r>
            <a:rPr lang="es-ES" b="1" dirty="0" smtClean="0"/>
            <a:t>+/-</a:t>
          </a:r>
          <a:r>
            <a:rPr lang="es-ES" dirty="0" smtClean="0"/>
            <a:t> Escalofríos, MEG, nauseas</a:t>
          </a:r>
          <a:endParaRPr lang="es-ES" dirty="0"/>
        </a:p>
      </dgm:t>
    </dgm:pt>
    <dgm:pt modelId="{C73AD424-5E9E-48F3-9FA9-DCC401D258C9}" type="parTrans" cxnId="{6FA4A249-5D53-44C0-87CC-215DB819DB65}">
      <dgm:prSet/>
      <dgm:spPr/>
      <dgm:t>
        <a:bodyPr/>
        <a:lstStyle/>
        <a:p>
          <a:endParaRPr lang="es-ES"/>
        </a:p>
      </dgm:t>
    </dgm:pt>
    <dgm:pt modelId="{DE9F5CC8-B85A-4455-B1BB-B6B68E473268}" type="sibTrans" cxnId="{6FA4A249-5D53-44C0-87CC-215DB819DB65}">
      <dgm:prSet/>
      <dgm:spPr/>
      <dgm:t>
        <a:bodyPr/>
        <a:lstStyle/>
        <a:p>
          <a:endParaRPr lang="es-ES"/>
        </a:p>
      </dgm:t>
    </dgm:pt>
    <dgm:pt modelId="{E4D28C04-78C2-4DD6-96C9-682856A1635A}">
      <dgm:prSet/>
      <dgm:spPr/>
      <dgm:t>
        <a:bodyPr/>
        <a:lstStyle/>
        <a:p>
          <a:pPr rtl="0"/>
          <a:r>
            <a:rPr lang="es-ES" smtClean="0"/>
            <a:t>Dolor lumbar</a:t>
          </a:r>
          <a:endParaRPr lang="es-ES" dirty="0"/>
        </a:p>
      </dgm:t>
    </dgm:pt>
    <dgm:pt modelId="{9D9448E5-A86F-449A-ABF4-F3A7DBBBB753}" type="parTrans" cxnId="{2F0C989F-3841-4ED8-92F0-E43917D00951}">
      <dgm:prSet/>
      <dgm:spPr/>
      <dgm:t>
        <a:bodyPr/>
        <a:lstStyle/>
        <a:p>
          <a:endParaRPr lang="es-ES"/>
        </a:p>
      </dgm:t>
    </dgm:pt>
    <dgm:pt modelId="{8E7A79CF-1562-4A14-8989-CBD448997D5B}" type="sibTrans" cxnId="{2F0C989F-3841-4ED8-92F0-E43917D00951}">
      <dgm:prSet/>
      <dgm:spPr/>
      <dgm:t>
        <a:bodyPr/>
        <a:lstStyle/>
        <a:p>
          <a:endParaRPr lang="es-ES"/>
        </a:p>
      </dgm:t>
    </dgm:pt>
    <dgm:pt modelId="{694D6072-53CD-4AA4-BCAE-FC52E627A8A4}" type="pres">
      <dgm:prSet presAssocID="{46342072-8600-470A-86DE-ABCB89EB12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7DB5C3-ADE4-4318-9FFD-CECEDC18FF84}" type="pres">
      <dgm:prSet presAssocID="{8DCB004F-477B-460E-A5D5-B2DC75739FD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A5353E-A049-4685-8497-C9FE666169D2}" type="pres">
      <dgm:prSet presAssocID="{8DCB004F-477B-460E-A5D5-B2DC75739FD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F9DEDE-A588-4528-B53B-BF38657FAF93}" type="pres">
      <dgm:prSet presAssocID="{51B261DA-DF79-4D17-B599-F0EC8DA21EA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5939B1-4C16-4F12-B219-7757AA3B36AC}" type="pres">
      <dgm:prSet presAssocID="{F49FAB15-89EA-431B-9B01-AEE828AECF0B}" presName="spacer" presStyleCnt="0"/>
      <dgm:spPr/>
      <dgm:t>
        <a:bodyPr/>
        <a:lstStyle/>
        <a:p>
          <a:endParaRPr lang="es-ES"/>
        </a:p>
      </dgm:t>
    </dgm:pt>
    <dgm:pt modelId="{1E8337AB-9E8E-4F27-A4E6-75ACC2E4CB00}" type="pres">
      <dgm:prSet presAssocID="{7154F25E-CE13-40D4-BBC5-97CD0971CAF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130768-586F-47DA-AB51-9CA4510B5BBF}" type="presOf" srcId="{2952FEF6-4D21-4772-A4D9-98DB723738C3}" destId="{FFA5353E-A049-4685-8497-C9FE666169D2}" srcOrd="0" destOrd="1" presId="urn:microsoft.com/office/officeart/2005/8/layout/vList2"/>
    <dgm:cxn modelId="{B401F102-6FF4-4904-91B5-2FF6B499968D}" type="presOf" srcId="{46342072-8600-470A-86DE-ABCB89EB12A3}" destId="{694D6072-53CD-4AA4-BCAE-FC52E627A8A4}" srcOrd="0" destOrd="0" presId="urn:microsoft.com/office/officeart/2005/8/layout/vList2"/>
    <dgm:cxn modelId="{04A07F1F-D554-45C2-ADF3-0FA99236B2DB}" type="presOf" srcId="{E4D28C04-78C2-4DD6-96C9-682856A1635A}" destId="{FFA5353E-A049-4685-8497-C9FE666169D2}" srcOrd="0" destOrd="2" presId="urn:microsoft.com/office/officeart/2005/8/layout/vList2"/>
    <dgm:cxn modelId="{A64387AF-D399-46AF-988F-265061845B23}" srcId="{46342072-8600-470A-86DE-ABCB89EB12A3}" destId="{7154F25E-CE13-40D4-BBC5-97CD0971CAF6}" srcOrd="2" destOrd="0" parTransId="{20638245-7452-46CF-B477-146D9F4ED1EA}" sibTransId="{565A3001-1A18-4ADC-8496-7EA7B3C78E97}"/>
    <dgm:cxn modelId="{03A81DA7-0364-43A2-905E-D0A2B427533A}" srcId="{46342072-8600-470A-86DE-ABCB89EB12A3}" destId="{8DCB004F-477B-460E-A5D5-B2DC75739FD8}" srcOrd="0" destOrd="0" parTransId="{E2EF0900-7338-42DB-B0C7-EC9D379BC2E7}" sibTransId="{2F01BE4C-ADAF-4279-86D6-874FDECEB456}"/>
    <dgm:cxn modelId="{89348882-8A67-42D5-96CE-331A574C873F}" type="presOf" srcId="{7154F25E-CE13-40D4-BBC5-97CD0971CAF6}" destId="{1E8337AB-9E8E-4F27-A4E6-75ACC2E4CB00}" srcOrd="0" destOrd="0" presId="urn:microsoft.com/office/officeart/2005/8/layout/vList2"/>
    <dgm:cxn modelId="{2F0C989F-3841-4ED8-92F0-E43917D00951}" srcId="{8DCB004F-477B-460E-A5D5-B2DC75739FD8}" destId="{E4D28C04-78C2-4DD6-96C9-682856A1635A}" srcOrd="2" destOrd="0" parTransId="{9D9448E5-A86F-449A-ABF4-F3A7DBBBB753}" sibTransId="{8E7A79CF-1562-4A14-8989-CBD448997D5B}"/>
    <dgm:cxn modelId="{F53FB9ED-487D-4316-842D-C8CC4B86C504}" type="presOf" srcId="{51B261DA-DF79-4D17-B599-F0EC8DA21EAA}" destId="{F3F9DEDE-A588-4528-B53B-BF38657FAF93}" srcOrd="0" destOrd="0" presId="urn:microsoft.com/office/officeart/2005/8/layout/vList2"/>
    <dgm:cxn modelId="{40A68717-3D8D-4FA8-B7BE-476B4E11C03D}" type="presOf" srcId="{8DCB004F-477B-460E-A5D5-B2DC75739FD8}" destId="{087DB5C3-ADE4-4318-9FFD-CECEDC18FF84}" srcOrd="0" destOrd="0" presId="urn:microsoft.com/office/officeart/2005/8/layout/vList2"/>
    <dgm:cxn modelId="{6FA4A249-5D53-44C0-87CC-215DB819DB65}" srcId="{8DCB004F-477B-460E-A5D5-B2DC75739FD8}" destId="{2952FEF6-4D21-4772-A4D9-98DB723738C3}" srcOrd="1" destOrd="0" parTransId="{C73AD424-5E9E-48F3-9FA9-DCC401D258C9}" sibTransId="{DE9F5CC8-B85A-4455-B1BB-B6B68E473268}"/>
    <dgm:cxn modelId="{6D8F0B96-27D9-478D-AD8A-9960BBA6D3AA}" srcId="{46342072-8600-470A-86DE-ABCB89EB12A3}" destId="{51B261DA-DF79-4D17-B599-F0EC8DA21EAA}" srcOrd="1" destOrd="0" parTransId="{B368BF67-11EF-4E86-8AEF-0D09C11F60EB}" sibTransId="{F49FAB15-89EA-431B-9B01-AEE828AECF0B}"/>
    <dgm:cxn modelId="{054DD856-F73E-4472-9E2F-AC560AAEC5FD}" type="presOf" srcId="{52DACDDF-ADA5-47BE-990F-1829AE3C6A42}" destId="{FFA5353E-A049-4685-8497-C9FE666169D2}" srcOrd="0" destOrd="0" presId="urn:microsoft.com/office/officeart/2005/8/layout/vList2"/>
    <dgm:cxn modelId="{B40ECD37-E851-4D04-A624-E5470612DD88}" srcId="{8DCB004F-477B-460E-A5D5-B2DC75739FD8}" destId="{52DACDDF-ADA5-47BE-990F-1829AE3C6A42}" srcOrd="0" destOrd="0" parTransId="{2711E4D0-B5DE-4F26-A009-B4352DB004A6}" sibTransId="{115A0039-B533-4176-A3F3-B9963716227D}"/>
    <dgm:cxn modelId="{94E7E94A-9BB7-4A0A-A54C-4EF65F0805ED}" type="presParOf" srcId="{694D6072-53CD-4AA4-BCAE-FC52E627A8A4}" destId="{087DB5C3-ADE4-4318-9FFD-CECEDC18FF84}" srcOrd="0" destOrd="0" presId="urn:microsoft.com/office/officeart/2005/8/layout/vList2"/>
    <dgm:cxn modelId="{BCD10D14-3DA8-4A54-B597-06392D9E7E4C}" type="presParOf" srcId="{694D6072-53CD-4AA4-BCAE-FC52E627A8A4}" destId="{FFA5353E-A049-4685-8497-C9FE666169D2}" srcOrd="1" destOrd="0" presId="urn:microsoft.com/office/officeart/2005/8/layout/vList2"/>
    <dgm:cxn modelId="{219D80A3-6CBD-4031-9692-F5E7A3F4BCAF}" type="presParOf" srcId="{694D6072-53CD-4AA4-BCAE-FC52E627A8A4}" destId="{F3F9DEDE-A588-4528-B53B-BF38657FAF93}" srcOrd="2" destOrd="0" presId="urn:microsoft.com/office/officeart/2005/8/layout/vList2"/>
    <dgm:cxn modelId="{3405D659-DF7A-44A0-9D4B-535CCD21981D}" type="presParOf" srcId="{694D6072-53CD-4AA4-BCAE-FC52E627A8A4}" destId="{AE5939B1-4C16-4F12-B219-7757AA3B36AC}" srcOrd="3" destOrd="0" presId="urn:microsoft.com/office/officeart/2005/8/layout/vList2"/>
    <dgm:cxn modelId="{5606708F-E731-40F5-97AB-43EB24B6C6EA}" type="presParOf" srcId="{694D6072-53CD-4AA4-BCAE-FC52E627A8A4}" destId="{1E8337AB-9E8E-4F27-A4E6-75ACC2E4CB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7497AF-874D-4256-8A7D-C98A71823EB9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C74B66E2-F161-4E6E-B4B1-490FA0CB87E5}">
      <dgm:prSet/>
      <dgm:spPr/>
      <dgm:t>
        <a:bodyPr/>
        <a:lstStyle/>
        <a:p>
          <a:pPr rtl="0"/>
          <a:r>
            <a:rPr lang="es-ES" b="1" dirty="0" smtClean="0"/>
            <a:t>Valorar hospitalización </a:t>
          </a:r>
          <a:r>
            <a:rPr lang="es-ES" dirty="0" smtClean="0"/>
            <a:t>en caso de: </a:t>
          </a:r>
          <a:endParaRPr lang="es-ES" dirty="0"/>
        </a:p>
      </dgm:t>
    </dgm:pt>
    <dgm:pt modelId="{65CB5622-B41B-4F49-8114-5D70380D7795}" type="parTrans" cxnId="{73542783-8ABC-4B00-A19D-FD529C2359CD}">
      <dgm:prSet/>
      <dgm:spPr/>
      <dgm:t>
        <a:bodyPr/>
        <a:lstStyle/>
        <a:p>
          <a:endParaRPr lang="es-ES"/>
        </a:p>
      </dgm:t>
    </dgm:pt>
    <dgm:pt modelId="{BD2883C1-9AD4-453A-9B4B-40F675262EC2}" type="sibTrans" cxnId="{73542783-8ABC-4B00-A19D-FD529C2359CD}">
      <dgm:prSet/>
      <dgm:spPr/>
      <dgm:t>
        <a:bodyPr/>
        <a:lstStyle/>
        <a:p>
          <a:endParaRPr lang="es-ES"/>
        </a:p>
      </dgm:t>
    </dgm:pt>
    <dgm:pt modelId="{7ECCB69F-2BFD-4BEA-A391-131894C25802}">
      <dgm:prSet custT="1"/>
      <dgm:spPr/>
      <dgm:t>
        <a:bodyPr/>
        <a:lstStyle/>
        <a:p>
          <a:pPr rtl="0"/>
          <a:r>
            <a:rPr lang="es-ES" sz="1800" dirty="0" smtClean="0"/>
            <a:t>Embarazo</a:t>
          </a:r>
          <a:endParaRPr lang="es-ES" sz="1800" dirty="0"/>
        </a:p>
      </dgm:t>
    </dgm:pt>
    <dgm:pt modelId="{07021D57-1E18-4FC3-8DC9-F7C26400D35F}" type="parTrans" cxnId="{08BF866B-AEB7-4E36-9776-7B12B06AF1A1}">
      <dgm:prSet/>
      <dgm:spPr/>
      <dgm:t>
        <a:bodyPr/>
        <a:lstStyle/>
        <a:p>
          <a:endParaRPr lang="es-ES"/>
        </a:p>
      </dgm:t>
    </dgm:pt>
    <dgm:pt modelId="{4D3977D1-3745-4992-AC0C-904CA5079019}" type="sibTrans" cxnId="{08BF866B-AEB7-4E36-9776-7B12B06AF1A1}">
      <dgm:prSet/>
      <dgm:spPr/>
      <dgm:t>
        <a:bodyPr/>
        <a:lstStyle/>
        <a:p>
          <a:endParaRPr lang="es-ES"/>
        </a:p>
      </dgm:t>
    </dgm:pt>
    <dgm:pt modelId="{36D72A91-3B63-461C-A74C-D0CB750EE365}">
      <dgm:prSet custT="1"/>
      <dgm:spPr/>
      <dgm:t>
        <a:bodyPr/>
        <a:lstStyle/>
        <a:p>
          <a:pPr rtl="0"/>
          <a:r>
            <a:rPr lang="es-ES" altLang="es-ES" sz="1800" dirty="0" smtClean="0"/>
            <a:t>Comorbilidad importante (ancianos, diabéticos, cirróticos, neoplásicos, trasplantados, </a:t>
          </a:r>
          <a:r>
            <a:rPr lang="es-ES" sz="1800" dirty="0" smtClean="0"/>
            <a:t>inmunodeprimidos)</a:t>
          </a:r>
          <a:endParaRPr lang="es-ES" sz="1800" dirty="0"/>
        </a:p>
      </dgm:t>
    </dgm:pt>
    <dgm:pt modelId="{4B9E4325-532A-4F48-BE63-1C2A7EDDBDA1}" type="parTrans" cxnId="{8B79286D-4658-4191-AFB2-F3A9B48795B4}">
      <dgm:prSet/>
      <dgm:spPr/>
      <dgm:t>
        <a:bodyPr/>
        <a:lstStyle/>
        <a:p>
          <a:endParaRPr lang="es-ES"/>
        </a:p>
      </dgm:t>
    </dgm:pt>
    <dgm:pt modelId="{7FA5CBDB-C2F8-4892-AD94-B2B53A81AAC1}" type="sibTrans" cxnId="{8B79286D-4658-4191-AFB2-F3A9B48795B4}">
      <dgm:prSet/>
      <dgm:spPr/>
      <dgm:t>
        <a:bodyPr/>
        <a:lstStyle/>
        <a:p>
          <a:endParaRPr lang="es-ES"/>
        </a:p>
      </dgm:t>
    </dgm:pt>
    <dgm:pt modelId="{94A0219E-206A-4A42-9BD3-DB2FB166FFA2}">
      <dgm:prSet custT="1"/>
      <dgm:spPr/>
      <dgm:t>
        <a:bodyPr/>
        <a:lstStyle/>
        <a:p>
          <a:pPr rtl="0"/>
          <a:r>
            <a:rPr lang="es-ES" sz="1800" dirty="0" smtClean="0"/>
            <a:t>Estado séptico</a:t>
          </a:r>
          <a:endParaRPr lang="es-ES" sz="1800" dirty="0"/>
        </a:p>
      </dgm:t>
    </dgm:pt>
    <dgm:pt modelId="{782E3517-A3FE-496E-B60E-A79AB46FDED2}" type="parTrans" cxnId="{EDD8C558-BF1B-473D-A060-E961C191065F}">
      <dgm:prSet/>
      <dgm:spPr/>
      <dgm:t>
        <a:bodyPr/>
        <a:lstStyle/>
        <a:p>
          <a:endParaRPr lang="es-ES"/>
        </a:p>
      </dgm:t>
    </dgm:pt>
    <dgm:pt modelId="{506B3319-B137-4DB9-9F59-B6CE9C10AD49}" type="sibTrans" cxnId="{EDD8C558-BF1B-473D-A060-E961C191065F}">
      <dgm:prSet/>
      <dgm:spPr/>
      <dgm:t>
        <a:bodyPr/>
        <a:lstStyle/>
        <a:p>
          <a:endParaRPr lang="es-ES"/>
        </a:p>
      </dgm:t>
    </dgm:pt>
    <dgm:pt modelId="{42312022-F950-409B-A245-0E43DA578992}">
      <dgm:prSet custT="1"/>
      <dgm:spPr/>
      <dgm:t>
        <a:bodyPr/>
        <a:lstStyle/>
        <a:p>
          <a:pPr rtl="0"/>
          <a:r>
            <a:rPr lang="es-ES" sz="1800" dirty="0" smtClean="0"/>
            <a:t>Intolerancia a vía oral (vómitos persistentes)</a:t>
          </a:r>
          <a:endParaRPr lang="es-ES" sz="1800" dirty="0"/>
        </a:p>
      </dgm:t>
    </dgm:pt>
    <dgm:pt modelId="{628A937D-3AA0-4511-AC5D-E410C67F34FC}" type="parTrans" cxnId="{AF530B44-19BB-4980-9EEF-EE5286857FC3}">
      <dgm:prSet/>
      <dgm:spPr/>
      <dgm:t>
        <a:bodyPr/>
        <a:lstStyle/>
        <a:p>
          <a:endParaRPr lang="es-ES"/>
        </a:p>
      </dgm:t>
    </dgm:pt>
    <dgm:pt modelId="{CD224DDB-2BE5-4FD1-BCF5-03013FC6B33B}" type="sibTrans" cxnId="{AF530B44-19BB-4980-9EEF-EE5286857FC3}">
      <dgm:prSet/>
      <dgm:spPr/>
      <dgm:t>
        <a:bodyPr/>
        <a:lstStyle/>
        <a:p>
          <a:endParaRPr lang="es-ES"/>
        </a:p>
      </dgm:t>
    </dgm:pt>
    <dgm:pt modelId="{E2893FDD-B1BC-4D58-8BD5-1586263561BB}">
      <dgm:prSet custT="1"/>
      <dgm:spPr/>
      <dgm:t>
        <a:bodyPr/>
        <a:lstStyle/>
        <a:p>
          <a:pPr rtl="0"/>
          <a:r>
            <a:rPr lang="es-ES" sz="1800" dirty="0" smtClean="0"/>
            <a:t>Clínica de complicación local (dolor intenso, hematuria franca, masa renal, insuficiencia renal aguda)</a:t>
          </a:r>
          <a:endParaRPr lang="es-ES" sz="1800" dirty="0"/>
        </a:p>
      </dgm:t>
    </dgm:pt>
    <dgm:pt modelId="{D93CA461-F181-4A15-8D3E-C2C8C422BD80}" type="parTrans" cxnId="{D7361606-8712-4D52-956E-AB34B2189030}">
      <dgm:prSet/>
      <dgm:spPr/>
      <dgm:t>
        <a:bodyPr/>
        <a:lstStyle/>
        <a:p>
          <a:endParaRPr lang="es-ES"/>
        </a:p>
      </dgm:t>
    </dgm:pt>
    <dgm:pt modelId="{10369B05-3A26-4583-9F54-D66F544097D2}" type="sibTrans" cxnId="{D7361606-8712-4D52-956E-AB34B2189030}">
      <dgm:prSet/>
      <dgm:spPr/>
      <dgm:t>
        <a:bodyPr/>
        <a:lstStyle/>
        <a:p>
          <a:endParaRPr lang="es-ES"/>
        </a:p>
      </dgm:t>
    </dgm:pt>
    <dgm:pt modelId="{2CB9E8DD-39B8-446F-87EA-3383FE72D08A}">
      <dgm:prSet custT="1"/>
      <dgm:spPr/>
      <dgm:t>
        <a:bodyPr/>
        <a:lstStyle/>
        <a:p>
          <a:pPr rtl="0"/>
          <a:r>
            <a:rPr lang="es-ES" sz="1800" dirty="0" smtClean="0"/>
            <a:t>Progresión de una ITU no complicada</a:t>
          </a:r>
          <a:endParaRPr lang="es-ES" sz="1800" dirty="0"/>
        </a:p>
      </dgm:t>
    </dgm:pt>
    <dgm:pt modelId="{31FC70E2-4408-44C6-9D67-B0948B12BD2E}" type="parTrans" cxnId="{824A2456-6158-4C5E-B3DE-305BC7CC8452}">
      <dgm:prSet/>
      <dgm:spPr/>
      <dgm:t>
        <a:bodyPr/>
        <a:lstStyle/>
        <a:p>
          <a:endParaRPr lang="es-ES"/>
        </a:p>
      </dgm:t>
    </dgm:pt>
    <dgm:pt modelId="{F54310B7-1C3D-46AB-9DD0-3B47BA94AF16}" type="sibTrans" cxnId="{824A2456-6158-4C5E-B3DE-305BC7CC8452}">
      <dgm:prSet/>
      <dgm:spPr/>
      <dgm:t>
        <a:bodyPr/>
        <a:lstStyle/>
        <a:p>
          <a:endParaRPr lang="es-ES"/>
        </a:p>
      </dgm:t>
    </dgm:pt>
    <dgm:pt modelId="{89AA7E67-37BF-4E64-9EC9-532493ABFD80}">
      <dgm:prSet custT="1"/>
      <dgm:spPr/>
      <dgm:t>
        <a:bodyPr/>
        <a:lstStyle/>
        <a:p>
          <a:pPr rtl="0"/>
          <a:r>
            <a:rPr lang="es-ES" sz="1800" dirty="0" smtClean="0"/>
            <a:t>Si existe riesgo de insuficiencia renal</a:t>
          </a:r>
          <a:endParaRPr lang="es-ES" sz="1800" dirty="0"/>
        </a:p>
      </dgm:t>
    </dgm:pt>
    <dgm:pt modelId="{FC8138C8-BEEB-4792-A3EC-BC61C0BAE55C}" type="parTrans" cxnId="{73F14AC7-9E9A-407E-AA6F-15758D2C5B21}">
      <dgm:prSet/>
      <dgm:spPr/>
      <dgm:t>
        <a:bodyPr/>
        <a:lstStyle/>
        <a:p>
          <a:endParaRPr lang="es-ES"/>
        </a:p>
      </dgm:t>
    </dgm:pt>
    <dgm:pt modelId="{06423D89-AD24-486D-98AC-F7DF3CB492AC}" type="sibTrans" cxnId="{73F14AC7-9E9A-407E-AA6F-15758D2C5B21}">
      <dgm:prSet/>
      <dgm:spPr/>
      <dgm:t>
        <a:bodyPr/>
        <a:lstStyle/>
        <a:p>
          <a:endParaRPr lang="es-ES"/>
        </a:p>
      </dgm:t>
    </dgm:pt>
    <dgm:pt modelId="{160D282C-B71D-4A21-940F-587478850FA1}">
      <dgm:prSet custT="1"/>
      <dgm:spPr/>
      <dgm:t>
        <a:bodyPr/>
        <a:lstStyle/>
        <a:p>
          <a:pPr rtl="0"/>
          <a:r>
            <a:rPr lang="es-ES" sz="1800" dirty="0" smtClean="0"/>
            <a:t>Diagnóstico dudoso</a:t>
          </a:r>
          <a:endParaRPr lang="es-ES" sz="1800" dirty="0"/>
        </a:p>
      </dgm:t>
    </dgm:pt>
    <dgm:pt modelId="{E4567F7C-CFD5-4D48-99DE-4475E88B37B7}" type="parTrans" cxnId="{ACF92069-73D8-496C-82F0-58A6EBFD1375}">
      <dgm:prSet/>
      <dgm:spPr/>
      <dgm:t>
        <a:bodyPr/>
        <a:lstStyle/>
        <a:p>
          <a:endParaRPr lang="es-ES"/>
        </a:p>
      </dgm:t>
    </dgm:pt>
    <dgm:pt modelId="{93A91356-97F5-45EB-BB45-F46EC156DBC9}" type="sibTrans" cxnId="{ACF92069-73D8-496C-82F0-58A6EBFD1375}">
      <dgm:prSet/>
      <dgm:spPr/>
      <dgm:t>
        <a:bodyPr/>
        <a:lstStyle/>
        <a:p>
          <a:endParaRPr lang="es-ES"/>
        </a:p>
      </dgm:t>
    </dgm:pt>
    <dgm:pt modelId="{26F61E6D-A432-4BC7-B4B9-88D6049F4DE7}">
      <dgm:prSet custT="1"/>
      <dgm:spPr/>
      <dgm:t>
        <a:bodyPr/>
        <a:lstStyle/>
        <a:p>
          <a:pPr rtl="0"/>
          <a:r>
            <a:rPr lang="es-ES" sz="1800" dirty="0" smtClean="0"/>
            <a:t>Falta de respuesta terapéutica en 48-72 h</a:t>
          </a:r>
          <a:endParaRPr lang="es-ES" sz="1800" dirty="0"/>
        </a:p>
      </dgm:t>
    </dgm:pt>
    <dgm:pt modelId="{3A8CDE4B-04C0-4DAE-AD96-87DADC13B267}" type="parTrans" cxnId="{6DBA2B82-34F9-4CE1-AB30-D4E8CF33B934}">
      <dgm:prSet/>
      <dgm:spPr/>
      <dgm:t>
        <a:bodyPr/>
        <a:lstStyle/>
        <a:p>
          <a:endParaRPr lang="es-ES"/>
        </a:p>
      </dgm:t>
    </dgm:pt>
    <dgm:pt modelId="{E1E25E1A-8ED4-4758-82F8-67A30A9D76D5}" type="sibTrans" cxnId="{6DBA2B82-34F9-4CE1-AB30-D4E8CF33B934}">
      <dgm:prSet/>
      <dgm:spPr/>
      <dgm:t>
        <a:bodyPr/>
        <a:lstStyle/>
        <a:p>
          <a:endParaRPr lang="es-ES"/>
        </a:p>
      </dgm:t>
    </dgm:pt>
    <dgm:pt modelId="{91B51A12-CA70-4768-822B-2A469383E8CE}">
      <dgm:prSet/>
      <dgm:spPr/>
      <dgm:t>
        <a:bodyPr/>
        <a:lstStyle/>
        <a:p>
          <a:pPr rtl="0"/>
          <a:r>
            <a:rPr lang="es-ES" b="1" dirty="0" smtClean="0"/>
            <a:t>Relativas</a:t>
          </a:r>
          <a:r>
            <a:rPr lang="es-ES" dirty="0" smtClean="0"/>
            <a:t>: problema social o sospecha de incumplimiento,, DM, vejiga </a:t>
          </a:r>
          <a:r>
            <a:rPr lang="es-ES" dirty="0" err="1" smtClean="0"/>
            <a:t>neurógena</a:t>
          </a:r>
          <a:r>
            <a:rPr lang="es-ES" dirty="0" smtClean="0"/>
            <a:t>, litiasis</a:t>
          </a:r>
          <a:endParaRPr lang="es-ES" dirty="0"/>
        </a:p>
      </dgm:t>
    </dgm:pt>
    <dgm:pt modelId="{2468E139-1DBF-4A92-9BF2-0FD2CDF58970}" type="parTrans" cxnId="{8280FA55-3F26-42AA-95B7-897534B56FC5}">
      <dgm:prSet/>
      <dgm:spPr/>
      <dgm:t>
        <a:bodyPr/>
        <a:lstStyle/>
        <a:p>
          <a:endParaRPr lang="es-ES"/>
        </a:p>
      </dgm:t>
    </dgm:pt>
    <dgm:pt modelId="{A3201092-70FA-4969-B6F0-351B111DC6ED}" type="sibTrans" cxnId="{8280FA55-3F26-42AA-95B7-897534B56FC5}">
      <dgm:prSet/>
      <dgm:spPr/>
      <dgm:t>
        <a:bodyPr/>
        <a:lstStyle/>
        <a:p>
          <a:endParaRPr lang="es-ES"/>
        </a:p>
      </dgm:t>
    </dgm:pt>
    <dgm:pt modelId="{DF7597DB-0694-4E05-B789-B8F7FA4C6893}">
      <dgm:prSet/>
      <dgm:spPr/>
      <dgm:t>
        <a:bodyPr/>
        <a:lstStyle/>
        <a:p>
          <a:pPr rtl="0"/>
          <a:r>
            <a:rPr lang="es-ES" b="1" smtClean="0"/>
            <a:t>Varón: </a:t>
          </a:r>
          <a:r>
            <a:rPr lang="es-ES" smtClean="0"/>
            <a:t>individualizar</a:t>
          </a:r>
          <a:endParaRPr lang="es-ES"/>
        </a:p>
      </dgm:t>
    </dgm:pt>
    <dgm:pt modelId="{F7DC9E1D-D35F-4A25-981E-1191070EC28A}" type="parTrans" cxnId="{09DE3AF3-76AE-4FA0-83AA-56E91885802C}">
      <dgm:prSet/>
      <dgm:spPr/>
      <dgm:t>
        <a:bodyPr/>
        <a:lstStyle/>
        <a:p>
          <a:endParaRPr lang="es-ES"/>
        </a:p>
      </dgm:t>
    </dgm:pt>
    <dgm:pt modelId="{ADCC43CB-ADD5-4DAA-B8CD-AB18CCA1D7D7}" type="sibTrans" cxnId="{09DE3AF3-76AE-4FA0-83AA-56E91885802C}">
      <dgm:prSet/>
      <dgm:spPr/>
      <dgm:t>
        <a:bodyPr/>
        <a:lstStyle/>
        <a:p>
          <a:endParaRPr lang="es-ES"/>
        </a:p>
      </dgm:t>
    </dgm:pt>
    <dgm:pt modelId="{21E9B573-587A-4FE2-977B-463192F49C64}">
      <dgm:prSet custT="1"/>
      <dgm:spPr/>
      <dgm:t>
        <a:bodyPr/>
        <a:lstStyle/>
        <a:p>
          <a:pPr rtl="0"/>
          <a:r>
            <a:rPr lang="es-ES" altLang="es-ES" sz="1800" dirty="0" smtClean="0"/>
            <a:t>Complicada (obstructiva, patología estructural o funcional urinarias o litiasis)</a:t>
          </a:r>
          <a:endParaRPr lang="es-ES" sz="1800" dirty="0"/>
        </a:p>
      </dgm:t>
    </dgm:pt>
    <dgm:pt modelId="{4870642D-6C96-4F98-A800-04E990A82E3D}" type="parTrans" cxnId="{55904B0C-58A0-4B41-B33E-6A769EB53512}">
      <dgm:prSet/>
      <dgm:spPr/>
    </dgm:pt>
    <dgm:pt modelId="{DA538A74-27F5-45DB-B12F-EF0F40F190D4}" type="sibTrans" cxnId="{55904B0C-58A0-4B41-B33E-6A769EB53512}">
      <dgm:prSet/>
      <dgm:spPr/>
    </dgm:pt>
    <dgm:pt modelId="{31F27B27-AF3B-4F2D-95FC-59792731828B}" type="pres">
      <dgm:prSet presAssocID="{9A7497AF-874D-4256-8A7D-C98A71823E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006F73-57AD-40D6-9404-4BF08B1C4CBB}" type="pres">
      <dgm:prSet presAssocID="{C74B66E2-F161-4E6E-B4B1-490FA0CB87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D5FA9A-F35F-4788-AA1A-1EA93B9FD570}" type="pres">
      <dgm:prSet presAssocID="{C74B66E2-F161-4E6E-B4B1-490FA0CB87E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02D4D5-219A-4447-9F4C-AD01B3F4F8C4}" type="pres">
      <dgm:prSet presAssocID="{91B51A12-CA70-4768-822B-2A469383E8C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A7CD1A-3BD4-4148-8A27-4B23E6AB2405}" type="pres">
      <dgm:prSet presAssocID="{A3201092-70FA-4969-B6F0-351B111DC6ED}" presName="spacer" presStyleCnt="0"/>
      <dgm:spPr/>
    </dgm:pt>
    <dgm:pt modelId="{6CCF26E1-D39E-448B-BA79-6976CE85EC9D}" type="pres">
      <dgm:prSet presAssocID="{DF7597DB-0694-4E05-B789-B8F7FA4C689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4A2456-6158-4C5E-B3DE-305BC7CC8452}" srcId="{C74B66E2-F161-4E6E-B4B1-490FA0CB87E5}" destId="{2CB9E8DD-39B8-446F-87EA-3383FE72D08A}" srcOrd="6" destOrd="0" parTransId="{31FC70E2-4408-44C6-9D67-B0948B12BD2E}" sibTransId="{F54310B7-1C3D-46AB-9DD0-3B47BA94AF16}"/>
    <dgm:cxn modelId="{91E3FB6E-39E7-4F7D-8391-C45802356666}" type="presOf" srcId="{160D282C-B71D-4A21-940F-587478850FA1}" destId="{82D5FA9A-F35F-4788-AA1A-1EA93B9FD570}" srcOrd="0" destOrd="8" presId="urn:microsoft.com/office/officeart/2005/8/layout/vList2"/>
    <dgm:cxn modelId="{6DBA2B82-34F9-4CE1-AB30-D4E8CF33B934}" srcId="{C74B66E2-F161-4E6E-B4B1-490FA0CB87E5}" destId="{26F61E6D-A432-4BC7-B4B9-88D6049F4DE7}" srcOrd="9" destOrd="0" parTransId="{3A8CDE4B-04C0-4DAE-AD96-87DADC13B267}" sibTransId="{E1E25E1A-8ED4-4758-82F8-67A30A9D76D5}"/>
    <dgm:cxn modelId="{A4BBE87F-6AAD-41E0-B8E3-43F05D26F468}" type="presOf" srcId="{C74B66E2-F161-4E6E-B4B1-490FA0CB87E5}" destId="{7C006F73-57AD-40D6-9404-4BF08B1C4CBB}" srcOrd="0" destOrd="0" presId="urn:microsoft.com/office/officeart/2005/8/layout/vList2"/>
    <dgm:cxn modelId="{8B79286D-4658-4191-AFB2-F3A9B48795B4}" srcId="{C74B66E2-F161-4E6E-B4B1-490FA0CB87E5}" destId="{36D72A91-3B63-461C-A74C-D0CB750EE365}" srcOrd="2" destOrd="0" parTransId="{4B9E4325-532A-4F48-BE63-1C2A7EDDBDA1}" sibTransId="{7FA5CBDB-C2F8-4892-AD94-B2B53A81AAC1}"/>
    <dgm:cxn modelId="{8280FA55-3F26-42AA-95B7-897534B56FC5}" srcId="{9A7497AF-874D-4256-8A7D-C98A71823EB9}" destId="{91B51A12-CA70-4768-822B-2A469383E8CE}" srcOrd="1" destOrd="0" parTransId="{2468E139-1DBF-4A92-9BF2-0FD2CDF58970}" sibTransId="{A3201092-70FA-4969-B6F0-351B111DC6ED}"/>
    <dgm:cxn modelId="{ACF92069-73D8-496C-82F0-58A6EBFD1375}" srcId="{C74B66E2-F161-4E6E-B4B1-490FA0CB87E5}" destId="{160D282C-B71D-4A21-940F-587478850FA1}" srcOrd="8" destOrd="0" parTransId="{E4567F7C-CFD5-4D48-99DE-4475E88B37B7}" sibTransId="{93A91356-97F5-45EB-BB45-F46EC156DBC9}"/>
    <dgm:cxn modelId="{D7361606-8712-4D52-956E-AB34B2189030}" srcId="{C74B66E2-F161-4E6E-B4B1-490FA0CB87E5}" destId="{E2893FDD-B1BC-4D58-8BD5-1586263561BB}" srcOrd="5" destOrd="0" parTransId="{D93CA461-F181-4A15-8D3E-C2C8C422BD80}" sibTransId="{10369B05-3A26-4583-9F54-D66F544097D2}"/>
    <dgm:cxn modelId="{8F8CC2CC-9CDD-4D83-BC49-A0F7087EB62F}" type="presOf" srcId="{91B51A12-CA70-4768-822B-2A469383E8CE}" destId="{D902D4D5-219A-4447-9F4C-AD01B3F4F8C4}" srcOrd="0" destOrd="0" presId="urn:microsoft.com/office/officeart/2005/8/layout/vList2"/>
    <dgm:cxn modelId="{3C069D5A-9F4A-4F5A-9939-AE9E3D28898C}" type="presOf" srcId="{E2893FDD-B1BC-4D58-8BD5-1586263561BB}" destId="{82D5FA9A-F35F-4788-AA1A-1EA93B9FD570}" srcOrd="0" destOrd="5" presId="urn:microsoft.com/office/officeart/2005/8/layout/vList2"/>
    <dgm:cxn modelId="{73F14AC7-9E9A-407E-AA6F-15758D2C5B21}" srcId="{C74B66E2-F161-4E6E-B4B1-490FA0CB87E5}" destId="{89AA7E67-37BF-4E64-9EC9-532493ABFD80}" srcOrd="7" destOrd="0" parTransId="{FC8138C8-BEEB-4792-A3EC-BC61C0BAE55C}" sibTransId="{06423D89-AD24-486D-98AC-F7DF3CB492AC}"/>
    <dgm:cxn modelId="{1CF285DB-F6C5-43CC-8759-5E2CD6F6CF76}" type="presOf" srcId="{21E9B573-587A-4FE2-977B-463192F49C64}" destId="{82D5FA9A-F35F-4788-AA1A-1EA93B9FD570}" srcOrd="0" destOrd="0" presId="urn:microsoft.com/office/officeart/2005/8/layout/vList2"/>
    <dgm:cxn modelId="{AF530B44-19BB-4980-9EEF-EE5286857FC3}" srcId="{C74B66E2-F161-4E6E-B4B1-490FA0CB87E5}" destId="{42312022-F950-409B-A245-0E43DA578992}" srcOrd="4" destOrd="0" parTransId="{628A937D-3AA0-4511-AC5D-E410C67F34FC}" sibTransId="{CD224DDB-2BE5-4FD1-BCF5-03013FC6B33B}"/>
    <dgm:cxn modelId="{C780E3A9-E055-49B2-B68B-FAA501F76D41}" type="presOf" srcId="{2CB9E8DD-39B8-446F-87EA-3383FE72D08A}" destId="{82D5FA9A-F35F-4788-AA1A-1EA93B9FD570}" srcOrd="0" destOrd="6" presId="urn:microsoft.com/office/officeart/2005/8/layout/vList2"/>
    <dgm:cxn modelId="{6B9B498B-F7D2-4434-B34D-8B321316FF62}" type="presOf" srcId="{42312022-F950-409B-A245-0E43DA578992}" destId="{82D5FA9A-F35F-4788-AA1A-1EA93B9FD570}" srcOrd="0" destOrd="4" presId="urn:microsoft.com/office/officeart/2005/8/layout/vList2"/>
    <dgm:cxn modelId="{55904B0C-58A0-4B41-B33E-6A769EB53512}" srcId="{C74B66E2-F161-4E6E-B4B1-490FA0CB87E5}" destId="{21E9B573-587A-4FE2-977B-463192F49C64}" srcOrd="0" destOrd="0" parTransId="{4870642D-6C96-4F98-A800-04E990A82E3D}" sibTransId="{DA538A74-27F5-45DB-B12F-EF0F40F190D4}"/>
    <dgm:cxn modelId="{6E2B9852-40C3-4ABE-9EF9-6E38DC45D33B}" type="presOf" srcId="{DF7597DB-0694-4E05-B789-B8F7FA4C6893}" destId="{6CCF26E1-D39E-448B-BA79-6976CE85EC9D}" srcOrd="0" destOrd="0" presId="urn:microsoft.com/office/officeart/2005/8/layout/vList2"/>
    <dgm:cxn modelId="{5189974F-E0B3-4D19-945F-B7894B55DDF9}" type="presOf" srcId="{94A0219E-206A-4A42-9BD3-DB2FB166FFA2}" destId="{82D5FA9A-F35F-4788-AA1A-1EA93B9FD570}" srcOrd="0" destOrd="3" presId="urn:microsoft.com/office/officeart/2005/8/layout/vList2"/>
    <dgm:cxn modelId="{08BF866B-AEB7-4E36-9776-7B12B06AF1A1}" srcId="{C74B66E2-F161-4E6E-B4B1-490FA0CB87E5}" destId="{7ECCB69F-2BFD-4BEA-A391-131894C25802}" srcOrd="1" destOrd="0" parTransId="{07021D57-1E18-4FC3-8DC9-F7C26400D35F}" sibTransId="{4D3977D1-3745-4992-AC0C-904CA5079019}"/>
    <dgm:cxn modelId="{ABD20CC0-47DB-4A2E-B0E2-7A794D2D06FE}" type="presOf" srcId="{89AA7E67-37BF-4E64-9EC9-532493ABFD80}" destId="{82D5FA9A-F35F-4788-AA1A-1EA93B9FD570}" srcOrd="0" destOrd="7" presId="urn:microsoft.com/office/officeart/2005/8/layout/vList2"/>
    <dgm:cxn modelId="{73542783-8ABC-4B00-A19D-FD529C2359CD}" srcId="{9A7497AF-874D-4256-8A7D-C98A71823EB9}" destId="{C74B66E2-F161-4E6E-B4B1-490FA0CB87E5}" srcOrd="0" destOrd="0" parTransId="{65CB5622-B41B-4F49-8114-5D70380D7795}" sibTransId="{BD2883C1-9AD4-453A-9B4B-40F675262EC2}"/>
    <dgm:cxn modelId="{95BEFEC4-AB2E-4EC0-8732-78CDB755CF71}" type="presOf" srcId="{7ECCB69F-2BFD-4BEA-A391-131894C25802}" destId="{82D5FA9A-F35F-4788-AA1A-1EA93B9FD570}" srcOrd="0" destOrd="1" presId="urn:microsoft.com/office/officeart/2005/8/layout/vList2"/>
    <dgm:cxn modelId="{ED560B11-740D-4623-8B58-D06DBD14BF47}" type="presOf" srcId="{9A7497AF-874D-4256-8A7D-C98A71823EB9}" destId="{31F27B27-AF3B-4F2D-95FC-59792731828B}" srcOrd="0" destOrd="0" presId="urn:microsoft.com/office/officeart/2005/8/layout/vList2"/>
    <dgm:cxn modelId="{C4EA0D32-197A-4551-9D38-F7D98093C9D5}" type="presOf" srcId="{26F61E6D-A432-4BC7-B4B9-88D6049F4DE7}" destId="{82D5FA9A-F35F-4788-AA1A-1EA93B9FD570}" srcOrd="0" destOrd="9" presId="urn:microsoft.com/office/officeart/2005/8/layout/vList2"/>
    <dgm:cxn modelId="{EDD8C558-BF1B-473D-A060-E961C191065F}" srcId="{C74B66E2-F161-4E6E-B4B1-490FA0CB87E5}" destId="{94A0219E-206A-4A42-9BD3-DB2FB166FFA2}" srcOrd="3" destOrd="0" parTransId="{782E3517-A3FE-496E-B60E-A79AB46FDED2}" sibTransId="{506B3319-B137-4DB9-9F59-B6CE9C10AD49}"/>
    <dgm:cxn modelId="{D4690B86-BCCF-427F-9B85-DE6CCC367F5C}" type="presOf" srcId="{36D72A91-3B63-461C-A74C-D0CB750EE365}" destId="{82D5FA9A-F35F-4788-AA1A-1EA93B9FD570}" srcOrd="0" destOrd="2" presId="urn:microsoft.com/office/officeart/2005/8/layout/vList2"/>
    <dgm:cxn modelId="{09DE3AF3-76AE-4FA0-83AA-56E91885802C}" srcId="{9A7497AF-874D-4256-8A7D-C98A71823EB9}" destId="{DF7597DB-0694-4E05-B789-B8F7FA4C6893}" srcOrd="2" destOrd="0" parTransId="{F7DC9E1D-D35F-4A25-981E-1191070EC28A}" sibTransId="{ADCC43CB-ADD5-4DAA-B8CD-AB18CCA1D7D7}"/>
    <dgm:cxn modelId="{5EDF4E6C-6C85-4858-8B67-E59A26255233}" type="presParOf" srcId="{31F27B27-AF3B-4F2D-95FC-59792731828B}" destId="{7C006F73-57AD-40D6-9404-4BF08B1C4CBB}" srcOrd="0" destOrd="0" presId="urn:microsoft.com/office/officeart/2005/8/layout/vList2"/>
    <dgm:cxn modelId="{697F0A3E-1009-4446-A0C0-4FE366AF3D7D}" type="presParOf" srcId="{31F27B27-AF3B-4F2D-95FC-59792731828B}" destId="{82D5FA9A-F35F-4788-AA1A-1EA93B9FD570}" srcOrd="1" destOrd="0" presId="urn:microsoft.com/office/officeart/2005/8/layout/vList2"/>
    <dgm:cxn modelId="{74BADB4C-C781-4E4E-9C8B-50729AB72E8A}" type="presParOf" srcId="{31F27B27-AF3B-4F2D-95FC-59792731828B}" destId="{D902D4D5-219A-4447-9F4C-AD01B3F4F8C4}" srcOrd="2" destOrd="0" presId="urn:microsoft.com/office/officeart/2005/8/layout/vList2"/>
    <dgm:cxn modelId="{82FD7A26-5EDE-4F48-BFFC-04337A0F3E75}" type="presParOf" srcId="{31F27B27-AF3B-4F2D-95FC-59792731828B}" destId="{02A7CD1A-3BD4-4148-8A27-4B23E6AB2405}" srcOrd="3" destOrd="0" presId="urn:microsoft.com/office/officeart/2005/8/layout/vList2"/>
    <dgm:cxn modelId="{97656506-5375-41CA-970B-BC1B3EBE4425}" type="presParOf" srcId="{31F27B27-AF3B-4F2D-95FC-59792731828B}" destId="{6CCF26E1-D39E-448B-BA79-6976CE85EC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81EDA5-BE84-4EBD-B780-7B8104C4AC7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F5CC1916-710D-40F1-BFE8-497DAFB9C144}">
      <dgm:prSet custT="1"/>
      <dgm:spPr/>
      <dgm:t>
        <a:bodyPr/>
        <a:lstStyle/>
        <a:p>
          <a:pPr rtl="0"/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general, </a:t>
          </a:r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se aconseja tratar la bacteriuria asintomática </a:t>
          </a:r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pacientes sondados (AI)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82D23A-9934-4F8B-8B75-7E43E82FCE2E}" type="parTrans" cxnId="{25DFE168-EAD0-4129-8512-BB2ACD9183B5}">
      <dgm:prSet/>
      <dgm:spPr/>
      <dgm:t>
        <a:bodyPr/>
        <a:lstStyle/>
        <a:p>
          <a:endParaRPr lang="es-ES"/>
        </a:p>
      </dgm:t>
    </dgm:pt>
    <dgm:pt modelId="{B6CF0088-09AC-4980-9989-9C93DD12A98B}" type="sibTrans" cxnId="{25DFE168-EAD0-4129-8512-BB2ACD9183B5}">
      <dgm:prSet/>
      <dgm:spPr/>
      <dgm:t>
        <a:bodyPr/>
        <a:lstStyle/>
        <a:p>
          <a:endParaRPr lang="es-ES"/>
        </a:p>
      </dgm:t>
    </dgm:pt>
    <dgm:pt modelId="{4049241B-40E6-49AA-9E12-A0F54D05A6B1}" type="pres">
      <dgm:prSet presAssocID="{0C81EDA5-BE84-4EBD-B780-7B8104C4AC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20CBED-9FDF-4DE8-9E01-830C208C0EBC}" type="pres">
      <dgm:prSet presAssocID="{F5CC1916-710D-40F1-BFE8-497DAFB9C1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5DFE168-EAD0-4129-8512-BB2ACD9183B5}" srcId="{0C81EDA5-BE84-4EBD-B780-7B8104C4AC72}" destId="{F5CC1916-710D-40F1-BFE8-497DAFB9C144}" srcOrd="0" destOrd="0" parTransId="{C782D23A-9934-4F8B-8B75-7E43E82FCE2E}" sibTransId="{B6CF0088-09AC-4980-9989-9C93DD12A98B}"/>
    <dgm:cxn modelId="{439B3B05-14FE-4E0F-BAD7-062696BE2DFF}" type="presOf" srcId="{0C81EDA5-BE84-4EBD-B780-7B8104C4AC72}" destId="{4049241B-40E6-49AA-9E12-A0F54D05A6B1}" srcOrd="0" destOrd="0" presId="urn:microsoft.com/office/officeart/2005/8/layout/vList2"/>
    <dgm:cxn modelId="{9FBE87B8-4997-47CE-8E11-FBE62EF4BBFC}" type="presOf" srcId="{F5CC1916-710D-40F1-BFE8-497DAFB9C144}" destId="{9020CBED-9FDF-4DE8-9E01-830C208C0EBC}" srcOrd="0" destOrd="0" presId="urn:microsoft.com/office/officeart/2005/8/layout/vList2"/>
    <dgm:cxn modelId="{607BC4A5-CC2F-4504-A269-61A1EDB31AC9}" type="presParOf" srcId="{4049241B-40E6-49AA-9E12-A0F54D05A6B1}" destId="{9020CBED-9FDF-4DE8-9E01-830C208C0E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A8682D8-AB20-473F-B121-C73375E9459E}" type="doc">
      <dgm:prSet loTypeId="urn:microsoft.com/office/officeart/2005/8/layout/vList2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149B6B7-F998-4479-A71D-6E1AB06D4FB3}">
      <dgm:prSet custT="1"/>
      <dgm:spPr/>
      <dgm:t>
        <a:bodyPr/>
        <a:lstStyle/>
        <a:p>
          <a:pPr rtl="0"/>
          <a:r>
            <a:rPr lang="es-ES_tradnl" sz="1800" smtClean="0">
              <a:solidFill>
                <a:srgbClr val="002060"/>
              </a:solidFill>
            </a:rPr>
            <a:t>Incidencia: </a:t>
          </a:r>
          <a:r>
            <a:rPr lang="es-ES_tradnl" sz="1800" b="1" smtClean="0">
              <a:solidFill>
                <a:srgbClr val="002060"/>
              </a:solidFill>
            </a:rPr>
            <a:t>8-15%</a:t>
          </a:r>
          <a:endParaRPr lang="es-ES" sz="1800" b="1" dirty="0">
            <a:solidFill>
              <a:srgbClr val="002060"/>
            </a:solidFill>
          </a:endParaRPr>
        </a:p>
      </dgm:t>
    </dgm:pt>
    <dgm:pt modelId="{41796F24-4569-4870-9581-C5AEEE06F733}" type="parTrans" cxnId="{0F2C5AB0-7C73-476D-B460-12F013EFDC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732B7D-AE36-4692-8801-C1AFD8AF09E5}" type="sibTrans" cxnId="{0F2C5AB0-7C73-476D-B460-12F013EFDC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D17A4F0-6262-4EDF-AB7D-9C9C97233B99}">
      <dgm:prSet custT="1"/>
      <dgm:spPr/>
      <dgm:t>
        <a:bodyPr/>
        <a:lstStyle/>
        <a:p>
          <a:pPr rtl="0"/>
          <a:r>
            <a:rPr lang="es-ES_tradnl" sz="1800" smtClean="0">
              <a:solidFill>
                <a:srgbClr val="002060"/>
              </a:solidFill>
            </a:rPr>
            <a:t>Mayor riesgo </a:t>
          </a:r>
          <a:r>
            <a:rPr lang="es-ES_tradnl" sz="1800" b="1" smtClean="0">
              <a:solidFill>
                <a:srgbClr val="002060"/>
              </a:solidFill>
            </a:rPr>
            <a:t>a partir 6ª semana</a:t>
          </a:r>
          <a:r>
            <a:rPr lang="es-ES_tradnl" sz="1800" smtClean="0">
              <a:solidFill>
                <a:srgbClr val="002060"/>
              </a:solidFill>
            </a:rPr>
            <a:t>, pico máximo entre  22- 24 semanas</a:t>
          </a:r>
          <a:endParaRPr lang="es-ES" sz="1800" dirty="0">
            <a:solidFill>
              <a:srgbClr val="002060"/>
            </a:solidFill>
          </a:endParaRPr>
        </a:p>
      </dgm:t>
    </dgm:pt>
    <dgm:pt modelId="{546257BC-FBCB-4741-AA46-622B4CC044F6}" type="parTrans" cxnId="{6099302F-496B-4CE1-A1F8-B8CEF442B7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0CC58CE-D033-4266-887F-E8326D2395B1}" type="sibTrans" cxnId="{6099302F-496B-4CE1-A1F8-B8CEF442B7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15A01-5D6C-40AA-A495-7B5BB4414AAF}">
      <dgm:prSet custT="1"/>
      <dgm:spPr/>
      <dgm:t>
        <a:bodyPr/>
        <a:lstStyle/>
        <a:p>
          <a:pPr rtl="0"/>
          <a:r>
            <a:rPr lang="es-ES_tradnl" sz="1800" i="0" smtClean="0">
              <a:solidFill>
                <a:srgbClr val="002060"/>
              </a:solidFill>
            </a:rPr>
            <a:t>ITU  no tratada embarazo: </a:t>
          </a:r>
          <a:r>
            <a:rPr lang="es-ES_tradnl" sz="1800" b="1" i="0" smtClean="0">
              <a:solidFill>
                <a:srgbClr val="002060"/>
              </a:solidFill>
            </a:rPr>
            <a:t>prematuridad, bajo peso, mayor mortalidad</a:t>
          </a:r>
          <a:endParaRPr lang="es-ES" sz="1800" b="1" dirty="0">
            <a:solidFill>
              <a:srgbClr val="002060"/>
            </a:solidFill>
          </a:endParaRPr>
        </a:p>
      </dgm:t>
    </dgm:pt>
    <dgm:pt modelId="{7143E523-2DED-4566-88B2-38D4B756DEC4}" type="parTrans" cxnId="{FEF6CFAB-C692-4DF4-A97E-FA473CE47ED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BEF524B-C1AA-438A-B0DC-FF595F9B461B}" type="sibTrans" cxnId="{FEF6CFAB-C692-4DF4-A97E-FA473CE47ED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0524FA-4C69-4E78-910C-0BE8DBF0EA8F}">
      <dgm:prSet custT="1"/>
      <dgm:spPr/>
      <dgm:t>
        <a:bodyPr/>
        <a:lstStyle/>
        <a:p>
          <a:pPr rtl="0"/>
          <a:r>
            <a:rPr lang="es-ES" sz="1800" smtClean="0">
              <a:solidFill>
                <a:srgbClr val="002060"/>
              </a:solidFill>
            </a:rPr>
            <a:t>Cuadros clínicos </a:t>
          </a:r>
          <a:endParaRPr lang="es-ES" sz="1800">
            <a:solidFill>
              <a:srgbClr val="002060"/>
            </a:solidFill>
          </a:endParaRPr>
        </a:p>
      </dgm:t>
    </dgm:pt>
    <dgm:pt modelId="{1047CB87-31FF-4B35-BDB1-75E1B49441E5}" type="parTrans" cxnId="{4CEFDCB6-33A9-4C20-8F12-6791DCF3DDF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D77206-2C34-47E9-8E40-06866ABF799E}" type="sibTrans" cxnId="{4CEFDCB6-33A9-4C20-8F12-6791DCF3DDF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62A219E-DD50-4D7C-B87A-24C10F1839AE}">
      <dgm:prSet custT="1"/>
      <dgm:spPr/>
      <dgm:t>
        <a:bodyPr/>
        <a:lstStyle/>
        <a:p>
          <a:pPr rtl="0"/>
          <a:r>
            <a:rPr lang="es-ES" sz="1600" b="1" smtClean="0"/>
            <a:t>Bacteriuria</a:t>
          </a:r>
          <a:r>
            <a:rPr lang="es-ES" sz="1600" smtClean="0"/>
            <a:t> asintomática 	2-11%</a:t>
          </a:r>
          <a:endParaRPr lang="es-ES" sz="1600" dirty="0"/>
        </a:p>
      </dgm:t>
    </dgm:pt>
    <dgm:pt modelId="{2D8AF1E4-5C6F-4263-8991-FC8D71BE0F7E}" type="parTrans" cxnId="{95C18D66-6CE3-428A-A265-B8A771CCC0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9D91AD-5E78-4034-8209-86BD619B423E}" type="sibTrans" cxnId="{95C18D66-6CE3-428A-A265-B8A771CCC0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36C337D-6DCF-475D-B3BC-AECDE0360C78}">
      <dgm:prSet custT="1"/>
      <dgm:spPr/>
      <dgm:t>
        <a:bodyPr/>
        <a:lstStyle/>
        <a:p>
          <a:pPr rtl="0"/>
          <a:r>
            <a:rPr lang="es-ES" sz="1600" b="1" dirty="0" smtClean="0"/>
            <a:t>Cistitis</a:t>
          </a:r>
          <a:r>
            <a:rPr lang="es-ES" sz="1600" b="0" dirty="0" smtClean="0"/>
            <a:t> aguda		</a:t>
          </a:r>
          <a:r>
            <a:rPr lang="es-ES" sz="1600" dirty="0" smtClean="0"/>
            <a:t>1-5%</a:t>
          </a:r>
          <a:endParaRPr lang="es-ES" sz="1600" dirty="0"/>
        </a:p>
      </dgm:t>
    </dgm:pt>
    <dgm:pt modelId="{14B78314-7951-455B-A45A-253F3695EC11}" type="parTrans" cxnId="{FCC1E735-8891-406F-9B3E-A7708A19982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61313E6-CD69-43A9-904C-BBA003D313AF}" type="sibTrans" cxnId="{FCC1E735-8891-406F-9B3E-A7708A19982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711543-9560-4659-8973-2B13427DC344}">
      <dgm:prSet custT="1"/>
      <dgm:spPr/>
      <dgm:t>
        <a:bodyPr/>
        <a:lstStyle/>
        <a:p>
          <a:pPr rtl="0"/>
          <a:r>
            <a:rPr lang="es-ES" sz="1600" b="1" smtClean="0"/>
            <a:t>Pielonefritis </a:t>
          </a:r>
          <a:r>
            <a:rPr lang="es-ES" sz="1600" smtClean="0"/>
            <a:t>aguda 		1-2%</a:t>
          </a:r>
          <a:endParaRPr lang="es-ES" sz="1600" dirty="0"/>
        </a:p>
      </dgm:t>
    </dgm:pt>
    <dgm:pt modelId="{709AF18C-2FC0-46CA-8153-8FBD490E1B1E}" type="parTrans" cxnId="{002DA5BD-9CA3-4BB6-ADFB-8650B79392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9C424F3-5818-4FA4-AEF2-AF2CC6880A02}" type="sibTrans" cxnId="{002DA5BD-9CA3-4BB6-ADFB-8650B79392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0165A0-555F-494C-98E9-C1FDA3C18733}">
      <dgm:prSet custT="1"/>
      <dgm:spPr/>
      <dgm:t>
        <a:bodyPr/>
        <a:lstStyle/>
        <a:p>
          <a:pPr rtl="0"/>
          <a:r>
            <a:rPr lang="es-ES" sz="1800" smtClean="0">
              <a:solidFill>
                <a:srgbClr val="002060"/>
              </a:solidFill>
            </a:rPr>
            <a:t>Etiología: bacilos GRAM (-) en 80%: E.  coli, Proteus sp y Klebsiella sp</a:t>
          </a:r>
          <a:endParaRPr lang="es-ES" sz="1800" dirty="0">
            <a:solidFill>
              <a:srgbClr val="002060"/>
            </a:solidFill>
          </a:endParaRPr>
        </a:p>
      </dgm:t>
    </dgm:pt>
    <dgm:pt modelId="{74753486-C534-4151-8E85-FAE105FC8467}" type="parTrans" cxnId="{3210325C-B3B0-4EFD-BE07-401DEE7738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8AA708-0F0B-456D-8FD4-ADD5B29899AA}" type="sibTrans" cxnId="{3210325C-B3B0-4EFD-BE07-401DEE7738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495069-86ED-4AC0-AE85-322D3ED89AC4}">
      <dgm:prSet custT="1"/>
      <dgm:spPr/>
      <dgm:t>
        <a:bodyPr/>
        <a:lstStyle/>
        <a:p>
          <a:pPr rtl="0"/>
          <a:r>
            <a:rPr lang="es-ES" sz="1800" smtClean="0">
              <a:solidFill>
                <a:srgbClr val="002060"/>
              </a:solidFill>
            </a:rPr>
            <a:t>Urocultivo previo y a las 1-2 semanas tras tratamiento</a:t>
          </a:r>
          <a:endParaRPr lang="es-ES" sz="1800" dirty="0">
            <a:solidFill>
              <a:srgbClr val="002060"/>
            </a:solidFill>
          </a:endParaRPr>
        </a:p>
      </dgm:t>
    </dgm:pt>
    <dgm:pt modelId="{A7863909-D5FA-4CF2-A65D-A42B09F3519E}" type="parTrans" cxnId="{D9F5B72E-528E-47BC-B588-4B5B092D0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DEA4CF-99F7-4822-BA56-0A31B28B7D58}" type="sibTrans" cxnId="{D9F5B72E-528E-47BC-B588-4B5B092D0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AF60A6-19A9-44EA-B05C-8E6835AD9D8B}" type="pres">
      <dgm:prSet presAssocID="{9A8682D8-AB20-473F-B121-C73375E945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A009D1-E128-4D47-B5ED-C58575103E0F}" type="pres">
      <dgm:prSet presAssocID="{5149B6B7-F998-4479-A71D-6E1AB06D4FB3}" presName="parentText" presStyleLbl="node1" presStyleIdx="0" presStyleCnt="6" custScaleY="7377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516A27-8F0E-4C2C-95A7-91A09D9A35C3}" type="pres">
      <dgm:prSet presAssocID="{96732B7D-AE36-4692-8801-C1AFD8AF09E5}" presName="spacer" presStyleCnt="0"/>
      <dgm:spPr/>
      <dgm:t>
        <a:bodyPr/>
        <a:lstStyle/>
        <a:p>
          <a:endParaRPr lang="es-ES"/>
        </a:p>
      </dgm:t>
    </dgm:pt>
    <dgm:pt modelId="{743F9689-F1D9-4F35-B773-B26A009C4B83}" type="pres">
      <dgm:prSet presAssocID="{FD17A4F0-6262-4EDF-AB7D-9C9C97233B99}" presName="parentText" presStyleLbl="node1" presStyleIdx="1" presStyleCnt="6" custScaleY="6728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085232-603F-4EA9-9A73-AC12EAE0578B}" type="pres">
      <dgm:prSet presAssocID="{10CC58CE-D033-4266-887F-E8326D2395B1}" presName="spacer" presStyleCnt="0"/>
      <dgm:spPr/>
      <dgm:t>
        <a:bodyPr/>
        <a:lstStyle/>
        <a:p>
          <a:endParaRPr lang="es-ES"/>
        </a:p>
      </dgm:t>
    </dgm:pt>
    <dgm:pt modelId="{B8EDF432-D6F2-4FBE-A936-D1C58F38EE0B}" type="pres">
      <dgm:prSet presAssocID="{25615A01-5D6C-40AA-A495-7B5BB4414AAF}" presName="parentText" presStyleLbl="node1" presStyleIdx="2" presStyleCnt="6" custScaleY="6728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85F4F3-E59F-465E-B3D4-7244604C3873}" type="pres">
      <dgm:prSet presAssocID="{CBEF524B-C1AA-438A-B0DC-FF595F9B461B}" presName="spacer" presStyleCnt="0"/>
      <dgm:spPr/>
      <dgm:t>
        <a:bodyPr/>
        <a:lstStyle/>
        <a:p>
          <a:endParaRPr lang="es-ES"/>
        </a:p>
      </dgm:t>
    </dgm:pt>
    <dgm:pt modelId="{83083E61-C309-48C3-A848-2A5354B35B49}" type="pres">
      <dgm:prSet presAssocID="{CE0524FA-4C69-4E78-910C-0BE8DBF0EA8F}" presName="parentText" presStyleLbl="node1" presStyleIdx="3" presStyleCnt="6" custScaleY="74764" custLinFactNeighborX="125" custLinFactNeighborY="1678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722B6B-B9EB-4C8F-B454-D5E60CA89CF4}" type="pres">
      <dgm:prSet presAssocID="{CE0524FA-4C69-4E78-910C-0BE8DBF0EA8F}" presName="childText" presStyleLbl="revTx" presStyleIdx="0" presStyleCnt="1" custLinFactNeighborX="-753" custLinFactNeighborY="102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32A137-5849-41EF-8CBE-28F749251146}" type="pres">
      <dgm:prSet presAssocID="{340165A0-555F-494C-98E9-C1FDA3C18733}" presName="parentText" presStyleLbl="node1" presStyleIdx="4" presStyleCnt="6" custScaleY="7732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0F38B4-D91B-4C32-AA32-8DE946C6176E}" type="pres">
      <dgm:prSet presAssocID="{6D8AA708-0F0B-456D-8FD4-ADD5B29899AA}" presName="spacer" presStyleCnt="0"/>
      <dgm:spPr/>
      <dgm:t>
        <a:bodyPr/>
        <a:lstStyle/>
        <a:p>
          <a:endParaRPr lang="es-ES"/>
        </a:p>
      </dgm:t>
    </dgm:pt>
    <dgm:pt modelId="{BBD8CC73-CC66-4E4A-B16E-6EC9B9C2EB07}" type="pres">
      <dgm:prSet presAssocID="{F7495069-86ED-4AC0-AE85-322D3ED89AC4}" presName="parentText" presStyleLbl="node1" presStyleIdx="5" presStyleCnt="6" custScaleY="7278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C9303D-A612-4C0C-91BC-623EE1DE27BC}" type="presOf" srcId="{CE0524FA-4C69-4E78-910C-0BE8DBF0EA8F}" destId="{83083E61-C309-48C3-A848-2A5354B35B49}" srcOrd="0" destOrd="0" presId="urn:microsoft.com/office/officeart/2005/8/layout/vList2"/>
    <dgm:cxn modelId="{3210325C-B3B0-4EFD-BE07-401DEE7738E8}" srcId="{9A8682D8-AB20-473F-B121-C73375E9459E}" destId="{340165A0-555F-494C-98E9-C1FDA3C18733}" srcOrd="4" destOrd="0" parTransId="{74753486-C534-4151-8E85-FAE105FC8467}" sibTransId="{6D8AA708-0F0B-456D-8FD4-ADD5B29899AA}"/>
    <dgm:cxn modelId="{95C18D66-6CE3-428A-A265-B8A771CCC05F}" srcId="{CE0524FA-4C69-4E78-910C-0BE8DBF0EA8F}" destId="{862A219E-DD50-4D7C-B87A-24C10F1839AE}" srcOrd="0" destOrd="0" parTransId="{2D8AF1E4-5C6F-4263-8991-FC8D71BE0F7E}" sibTransId="{839D91AD-5E78-4034-8209-86BD619B423E}"/>
    <dgm:cxn modelId="{A7073351-7C6B-468A-AB96-CEA769DF1168}" type="presOf" srcId="{FD17A4F0-6262-4EDF-AB7D-9C9C97233B99}" destId="{743F9689-F1D9-4F35-B773-B26A009C4B83}" srcOrd="0" destOrd="0" presId="urn:microsoft.com/office/officeart/2005/8/layout/vList2"/>
    <dgm:cxn modelId="{4CEFDCB6-33A9-4C20-8F12-6791DCF3DDF0}" srcId="{9A8682D8-AB20-473F-B121-C73375E9459E}" destId="{CE0524FA-4C69-4E78-910C-0BE8DBF0EA8F}" srcOrd="3" destOrd="0" parTransId="{1047CB87-31FF-4B35-BDB1-75E1B49441E5}" sibTransId="{37D77206-2C34-47E9-8E40-06866ABF799E}"/>
    <dgm:cxn modelId="{432610CD-BFA8-4F6A-B185-056AB35A33AA}" type="presOf" srcId="{F36C337D-6DCF-475D-B3BC-AECDE0360C78}" destId="{F8722B6B-B9EB-4C8F-B454-D5E60CA89CF4}" srcOrd="0" destOrd="1" presId="urn:microsoft.com/office/officeart/2005/8/layout/vList2"/>
    <dgm:cxn modelId="{869C2790-57F1-4594-8198-BC3770679FD1}" type="presOf" srcId="{F7495069-86ED-4AC0-AE85-322D3ED89AC4}" destId="{BBD8CC73-CC66-4E4A-B16E-6EC9B9C2EB07}" srcOrd="0" destOrd="0" presId="urn:microsoft.com/office/officeart/2005/8/layout/vList2"/>
    <dgm:cxn modelId="{D4370196-346D-48B8-9873-3D7224E80D0E}" type="presOf" srcId="{25615A01-5D6C-40AA-A495-7B5BB4414AAF}" destId="{B8EDF432-D6F2-4FBE-A936-D1C58F38EE0B}" srcOrd="0" destOrd="0" presId="urn:microsoft.com/office/officeart/2005/8/layout/vList2"/>
    <dgm:cxn modelId="{0F2C5AB0-7C73-476D-B460-12F013EFDC1D}" srcId="{9A8682D8-AB20-473F-B121-C73375E9459E}" destId="{5149B6B7-F998-4479-A71D-6E1AB06D4FB3}" srcOrd="0" destOrd="0" parTransId="{41796F24-4569-4870-9581-C5AEEE06F733}" sibTransId="{96732B7D-AE36-4692-8801-C1AFD8AF09E5}"/>
    <dgm:cxn modelId="{6099302F-496B-4CE1-A1F8-B8CEF442B726}" srcId="{9A8682D8-AB20-473F-B121-C73375E9459E}" destId="{FD17A4F0-6262-4EDF-AB7D-9C9C97233B99}" srcOrd="1" destOrd="0" parTransId="{546257BC-FBCB-4741-AA46-622B4CC044F6}" sibTransId="{10CC58CE-D033-4266-887F-E8326D2395B1}"/>
    <dgm:cxn modelId="{865EFE36-B197-4DBA-A6B4-59845110451A}" type="presOf" srcId="{862A219E-DD50-4D7C-B87A-24C10F1839AE}" destId="{F8722B6B-B9EB-4C8F-B454-D5E60CA89CF4}" srcOrd="0" destOrd="0" presId="urn:microsoft.com/office/officeart/2005/8/layout/vList2"/>
    <dgm:cxn modelId="{31D517A5-AC2E-48F8-AEE7-64A1BC957E2D}" type="presOf" srcId="{F5711543-9560-4659-8973-2B13427DC344}" destId="{F8722B6B-B9EB-4C8F-B454-D5E60CA89CF4}" srcOrd="0" destOrd="2" presId="urn:microsoft.com/office/officeart/2005/8/layout/vList2"/>
    <dgm:cxn modelId="{FCC1E735-8891-406F-9B3E-A7708A19982B}" srcId="{CE0524FA-4C69-4E78-910C-0BE8DBF0EA8F}" destId="{F36C337D-6DCF-475D-B3BC-AECDE0360C78}" srcOrd="1" destOrd="0" parTransId="{14B78314-7951-455B-A45A-253F3695EC11}" sibTransId="{861313E6-CD69-43A9-904C-BBA003D313AF}"/>
    <dgm:cxn modelId="{C0808AA9-BE89-4AED-A8B9-EF4111030E53}" type="presOf" srcId="{5149B6B7-F998-4479-A71D-6E1AB06D4FB3}" destId="{EFA009D1-E128-4D47-B5ED-C58575103E0F}" srcOrd="0" destOrd="0" presId="urn:microsoft.com/office/officeart/2005/8/layout/vList2"/>
    <dgm:cxn modelId="{7AEF15DF-0985-419F-924B-20DB5D06E56C}" type="presOf" srcId="{340165A0-555F-494C-98E9-C1FDA3C18733}" destId="{1A32A137-5849-41EF-8CBE-28F749251146}" srcOrd="0" destOrd="0" presId="urn:microsoft.com/office/officeart/2005/8/layout/vList2"/>
    <dgm:cxn modelId="{2237ACD7-E0AC-467D-9E41-D321DE42009E}" type="presOf" srcId="{9A8682D8-AB20-473F-B121-C73375E9459E}" destId="{4DAF60A6-19A9-44EA-B05C-8E6835AD9D8B}" srcOrd="0" destOrd="0" presId="urn:microsoft.com/office/officeart/2005/8/layout/vList2"/>
    <dgm:cxn modelId="{002DA5BD-9CA3-4BB6-ADFB-8650B7939258}" srcId="{CE0524FA-4C69-4E78-910C-0BE8DBF0EA8F}" destId="{F5711543-9560-4659-8973-2B13427DC344}" srcOrd="2" destOrd="0" parTransId="{709AF18C-2FC0-46CA-8153-8FBD490E1B1E}" sibTransId="{39C424F3-5818-4FA4-AEF2-AF2CC6880A02}"/>
    <dgm:cxn modelId="{FEF6CFAB-C692-4DF4-A97E-FA473CE47ED8}" srcId="{9A8682D8-AB20-473F-B121-C73375E9459E}" destId="{25615A01-5D6C-40AA-A495-7B5BB4414AAF}" srcOrd="2" destOrd="0" parTransId="{7143E523-2DED-4566-88B2-38D4B756DEC4}" sibTransId="{CBEF524B-C1AA-438A-B0DC-FF595F9B461B}"/>
    <dgm:cxn modelId="{D9F5B72E-528E-47BC-B588-4B5B092D07B6}" srcId="{9A8682D8-AB20-473F-B121-C73375E9459E}" destId="{F7495069-86ED-4AC0-AE85-322D3ED89AC4}" srcOrd="5" destOrd="0" parTransId="{A7863909-D5FA-4CF2-A65D-A42B09F3519E}" sibTransId="{31DEA4CF-99F7-4822-BA56-0A31B28B7D58}"/>
    <dgm:cxn modelId="{07F7C25A-D2A8-4C9B-B5C8-324C9D817107}" type="presParOf" srcId="{4DAF60A6-19A9-44EA-B05C-8E6835AD9D8B}" destId="{EFA009D1-E128-4D47-B5ED-C58575103E0F}" srcOrd="0" destOrd="0" presId="urn:microsoft.com/office/officeart/2005/8/layout/vList2"/>
    <dgm:cxn modelId="{A27BE53B-3C10-4B2A-8E6F-0AB279E93C7C}" type="presParOf" srcId="{4DAF60A6-19A9-44EA-B05C-8E6835AD9D8B}" destId="{58516A27-8F0E-4C2C-95A7-91A09D9A35C3}" srcOrd="1" destOrd="0" presId="urn:microsoft.com/office/officeart/2005/8/layout/vList2"/>
    <dgm:cxn modelId="{BA4A5BC8-EE4A-4D21-81C8-BC0243E7F186}" type="presParOf" srcId="{4DAF60A6-19A9-44EA-B05C-8E6835AD9D8B}" destId="{743F9689-F1D9-4F35-B773-B26A009C4B83}" srcOrd="2" destOrd="0" presId="urn:microsoft.com/office/officeart/2005/8/layout/vList2"/>
    <dgm:cxn modelId="{D2513662-FCA4-463D-8EF0-EBFCF9204EB0}" type="presParOf" srcId="{4DAF60A6-19A9-44EA-B05C-8E6835AD9D8B}" destId="{F4085232-603F-4EA9-9A73-AC12EAE0578B}" srcOrd="3" destOrd="0" presId="urn:microsoft.com/office/officeart/2005/8/layout/vList2"/>
    <dgm:cxn modelId="{7D548546-1005-49EE-A1EB-20B60C8FB1FC}" type="presParOf" srcId="{4DAF60A6-19A9-44EA-B05C-8E6835AD9D8B}" destId="{B8EDF432-D6F2-4FBE-A936-D1C58F38EE0B}" srcOrd="4" destOrd="0" presId="urn:microsoft.com/office/officeart/2005/8/layout/vList2"/>
    <dgm:cxn modelId="{AAD0A5BC-2F3A-4A0C-BACA-758E1BE21CDA}" type="presParOf" srcId="{4DAF60A6-19A9-44EA-B05C-8E6835AD9D8B}" destId="{0F85F4F3-E59F-465E-B3D4-7244604C3873}" srcOrd="5" destOrd="0" presId="urn:microsoft.com/office/officeart/2005/8/layout/vList2"/>
    <dgm:cxn modelId="{F88446E6-7251-4D13-8241-9A69EAF9E768}" type="presParOf" srcId="{4DAF60A6-19A9-44EA-B05C-8E6835AD9D8B}" destId="{83083E61-C309-48C3-A848-2A5354B35B49}" srcOrd="6" destOrd="0" presId="urn:microsoft.com/office/officeart/2005/8/layout/vList2"/>
    <dgm:cxn modelId="{43C84DCB-BE5E-4470-BEA3-066FA45C0918}" type="presParOf" srcId="{4DAF60A6-19A9-44EA-B05C-8E6835AD9D8B}" destId="{F8722B6B-B9EB-4C8F-B454-D5E60CA89CF4}" srcOrd="7" destOrd="0" presId="urn:microsoft.com/office/officeart/2005/8/layout/vList2"/>
    <dgm:cxn modelId="{FE15A559-39CB-4E35-A914-DAC65022D124}" type="presParOf" srcId="{4DAF60A6-19A9-44EA-B05C-8E6835AD9D8B}" destId="{1A32A137-5849-41EF-8CBE-28F749251146}" srcOrd="8" destOrd="0" presId="urn:microsoft.com/office/officeart/2005/8/layout/vList2"/>
    <dgm:cxn modelId="{238D658A-F085-43D9-8E46-00F13149A418}" type="presParOf" srcId="{4DAF60A6-19A9-44EA-B05C-8E6835AD9D8B}" destId="{600F38B4-D91B-4C32-AA32-8DE946C6176E}" srcOrd="9" destOrd="0" presId="urn:microsoft.com/office/officeart/2005/8/layout/vList2"/>
    <dgm:cxn modelId="{AEA8354E-5A0A-48B4-997D-48F0AEEB26DB}" type="presParOf" srcId="{4DAF60A6-19A9-44EA-B05C-8E6835AD9D8B}" destId="{BBD8CC73-CC66-4E4A-B16E-6EC9B9C2EB0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18F217D-66BD-45ED-9212-D73B856DF20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CEAAD90-B00C-41C6-8F94-4ADCDCA06D02}">
      <dgm:prSet/>
      <dgm:spPr/>
      <dgm:t>
        <a:bodyPr/>
        <a:lstStyle/>
        <a:p>
          <a:pPr rtl="0"/>
          <a:r>
            <a:rPr lang="es-ES" dirty="0" smtClean="0"/>
            <a:t>Frecuente alteración anatómica, funcional o instrumentación del tracto urinario</a:t>
          </a:r>
          <a:endParaRPr lang="es-ES" dirty="0"/>
        </a:p>
      </dgm:t>
    </dgm:pt>
    <dgm:pt modelId="{997633E3-5F95-4944-A52D-0E3F728EE0EF}" type="parTrans" cxnId="{B56F4019-FB18-4B73-9BCC-D348ECDD4D2D}">
      <dgm:prSet/>
      <dgm:spPr/>
      <dgm:t>
        <a:bodyPr/>
        <a:lstStyle/>
        <a:p>
          <a:endParaRPr lang="es-ES"/>
        </a:p>
      </dgm:t>
    </dgm:pt>
    <dgm:pt modelId="{2C6432CF-6DE4-4A8D-8CC2-A1DA27CFA919}" type="sibTrans" cxnId="{B56F4019-FB18-4B73-9BCC-D348ECDD4D2D}">
      <dgm:prSet/>
      <dgm:spPr/>
      <dgm:t>
        <a:bodyPr/>
        <a:lstStyle/>
        <a:p>
          <a:endParaRPr lang="es-ES"/>
        </a:p>
      </dgm:t>
    </dgm:pt>
    <dgm:pt modelId="{658B8BE1-8E45-4DA4-B9F5-5ABFD5F27032}">
      <dgm:prSet/>
      <dgm:spPr/>
      <dgm:t>
        <a:bodyPr/>
        <a:lstStyle/>
        <a:p>
          <a:pPr rtl="0"/>
          <a:r>
            <a:rPr lang="es-ES" smtClean="0"/>
            <a:t>Prevalencia:  0,5% en jóvenes, &gt; 10% en ancianos y 50% en  institucionalizados.</a:t>
          </a:r>
          <a:endParaRPr lang="es-ES"/>
        </a:p>
      </dgm:t>
    </dgm:pt>
    <dgm:pt modelId="{BC9E2D07-969B-4014-A763-C966F4CE0CED}" type="parTrans" cxnId="{A9FCA066-9AF4-4E6B-804C-840EA9233155}">
      <dgm:prSet/>
      <dgm:spPr/>
      <dgm:t>
        <a:bodyPr/>
        <a:lstStyle/>
        <a:p>
          <a:endParaRPr lang="es-ES"/>
        </a:p>
      </dgm:t>
    </dgm:pt>
    <dgm:pt modelId="{5DC72DD1-C229-4295-87C2-BA77C1106910}" type="sibTrans" cxnId="{A9FCA066-9AF4-4E6B-804C-840EA9233155}">
      <dgm:prSet/>
      <dgm:spPr/>
      <dgm:t>
        <a:bodyPr/>
        <a:lstStyle/>
        <a:p>
          <a:endParaRPr lang="es-ES"/>
        </a:p>
      </dgm:t>
    </dgm:pt>
    <dgm:pt modelId="{43D735F9-2122-4196-9AC7-C3B32B32F792}">
      <dgm:prSet/>
      <dgm:spPr/>
      <dgm:t>
        <a:bodyPr/>
        <a:lstStyle/>
        <a:p>
          <a:pPr rtl="0"/>
          <a:r>
            <a:rPr lang="es-ES" smtClean="0"/>
            <a:t>Etiología:</a:t>
          </a:r>
          <a:endParaRPr lang="es-ES"/>
        </a:p>
      </dgm:t>
    </dgm:pt>
    <dgm:pt modelId="{A25C8577-E8ED-4A26-90FE-4B718D669716}" type="parTrans" cxnId="{E314C100-FC16-469A-9870-D3CABF24BB92}">
      <dgm:prSet/>
      <dgm:spPr/>
      <dgm:t>
        <a:bodyPr/>
        <a:lstStyle/>
        <a:p>
          <a:endParaRPr lang="es-ES"/>
        </a:p>
      </dgm:t>
    </dgm:pt>
    <dgm:pt modelId="{44D519BB-408E-4157-85AF-387863293C4A}" type="sibTrans" cxnId="{E314C100-FC16-469A-9870-D3CABF24BB92}">
      <dgm:prSet/>
      <dgm:spPr/>
      <dgm:t>
        <a:bodyPr/>
        <a:lstStyle/>
        <a:p>
          <a:endParaRPr lang="es-ES"/>
        </a:p>
      </dgm:t>
    </dgm:pt>
    <dgm:pt modelId="{43BD3274-1817-4277-A1CC-D03C24C2FFB5}">
      <dgm:prSet custT="1"/>
      <dgm:spPr/>
      <dgm:t>
        <a:bodyPr/>
        <a:lstStyle/>
        <a:p>
          <a:pPr rtl="0"/>
          <a:r>
            <a:rPr lang="es-ES" sz="1600" dirty="0" smtClean="0"/>
            <a:t>80% son bacterias GRAM(-): E. Coli (50-60%) y aumentan </a:t>
          </a:r>
          <a:r>
            <a:rPr lang="es-ES" sz="1600" dirty="0" err="1" smtClean="0"/>
            <a:t>Proteus</a:t>
          </a:r>
          <a:r>
            <a:rPr lang="es-ES" sz="1600" dirty="0" smtClean="0"/>
            <a:t> </a:t>
          </a:r>
          <a:r>
            <a:rPr lang="es-ES" sz="1600" dirty="0" err="1" smtClean="0"/>
            <a:t>sp</a:t>
          </a:r>
          <a:r>
            <a:rPr lang="es-ES" sz="1600" dirty="0" smtClean="0"/>
            <a:t> y </a:t>
          </a:r>
          <a:r>
            <a:rPr lang="es-ES" sz="1600" dirty="0" err="1" smtClean="0"/>
            <a:t>Klebsiella</a:t>
          </a:r>
          <a:r>
            <a:rPr lang="es-ES" sz="1600" dirty="0" smtClean="0"/>
            <a:t> </a:t>
          </a:r>
          <a:r>
            <a:rPr lang="es-ES" sz="1600" dirty="0" err="1" smtClean="0"/>
            <a:t>sp</a:t>
          </a:r>
          <a:endParaRPr lang="es-ES" sz="1600" dirty="0"/>
        </a:p>
      </dgm:t>
    </dgm:pt>
    <dgm:pt modelId="{CDDD5FD7-5E0D-4336-B1F6-E3D6B5D690A6}" type="parTrans" cxnId="{B7F4C259-D8F4-4CEC-BD38-7B1A7C19E523}">
      <dgm:prSet/>
      <dgm:spPr/>
      <dgm:t>
        <a:bodyPr/>
        <a:lstStyle/>
        <a:p>
          <a:endParaRPr lang="es-ES"/>
        </a:p>
      </dgm:t>
    </dgm:pt>
    <dgm:pt modelId="{C2C4EAFD-DCD5-46AB-83AC-2125BFB0B2E0}" type="sibTrans" cxnId="{B7F4C259-D8F4-4CEC-BD38-7B1A7C19E523}">
      <dgm:prSet/>
      <dgm:spPr/>
      <dgm:t>
        <a:bodyPr/>
        <a:lstStyle/>
        <a:p>
          <a:endParaRPr lang="es-ES"/>
        </a:p>
      </dgm:t>
    </dgm:pt>
    <dgm:pt modelId="{AB76B785-E29C-44CA-B8A5-A96D72256C1D}">
      <dgm:prSet custT="1"/>
      <dgm:spPr/>
      <dgm:t>
        <a:bodyPr/>
        <a:lstStyle/>
        <a:p>
          <a:pPr rtl="0"/>
          <a:r>
            <a:rPr lang="es-ES" sz="1600" smtClean="0"/>
            <a:t>Además otros GRAM(-) Pseudomonas acruginosa, Enterobacter y  Serratia</a:t>
          </a:r>
          <a:endParaRPr lang="es-ES" sz="1600"/>
        </a:p>
      </dgm:t>
    </dgm:pt>
    <dgm:pt modelId="{26FB8084-3CBF-4E14-8D9E-9C168D52403C}" type="parTrans" cxnId="{34719E1F-F141-4FE5-9D56-925704455C5C}">
      <dgm:prSet/>
      <dgm:spPr/>
      <dgm:t>
        <a:bodyPr/>
        <a:lstStyle/>
        <a:p>
          <a:endParaRPr lang="es-ES"/>
        </a:p>
      </dgm:t>
    </dgm:pt>
    <dgm:pt modelId="{B1E32071-3FEB-4317-8DB2-E8BD9AA7338F}" type="sibTrans" cxnId="{34719E1F-F141-4FE5-9D56-925704455C5C}">
      <dgm:prSet/>
      <dgm:spPr/>
      <dgm:t>
        <a:bodyPr/>
        <a:lstStyle/>
        <a:p>
          <a:endParaRPr lang="es-ES"/>
        </a:p>
      </dgm:t>
    </dgm:pt>
    <dgm:pt modelId="{100E547F-B877-4C00-A6B3-423253EF19A2}">
      <dgm:prSet custT="1"/>
      <dgm:spPr/>
      <dgm:t>
        <a:bodyPr/>
        <a:lstStyle/>
        <a:p>
          <a:pPr rtl="0"/>
          <a:r>
            <a:rPr lang="es-ES" sz="1600" smtClean="0"/>
            <a:t>Gérmenes oportunistas: Acinetobacter, Corynebaeterium  y hongos</a:t>
          </a:r>
          <a:endParaRPr lang="es-ES" sz="1600"/>
        </a:p>
      </dgm:t>
    </dgm:pt>
    <dgm:pt modelId="{1F841BE4-1D22-4F2A-9444-39B2EFE29087}" type="parTrans" cxnId="{1A0A1AD6-78A6-4390-A4BB-C6E36E786670}">
      <dgm:prSet/>
      <dgm:spPr/>
      <dgm:t>
        <a:bodyPr/>
        <a:lstStyle/>
        <a:p>
          <a:endParaRPr lang="es-ES"/>
        </a:p>
      </dgm:t>
    </dgm:pt>
    <dgm:pt modelId="{6034DF55-FA80-42A2-8B21-A6C09503FD85}" type="sibTrans" cxnId="{1A0A1AD6-78A6-4390-A4BB-C6E36E786670}">
      <dgm:prSet/>
      <dgm:spPr/>
      <dgm:t>
        <a:bodyPr/>
        <a:lstStyle/>
        <a:p>
          <a:endParaRPr lang="es-ES"/>
        </a:p>
      </dgm:t>
    </dgm:pt>
    <dgm:pt modelId="{88AB7A48-EF4E-41A2-9533-D42CF1B905B0}">
      <dgm:prSet custT="1"/>
      <dgm:spPr/>
      <dgm:t>
        <a:bodyPr/>
        <a:lstStyle/>
        <a:p>
          <a:pPr rtl="0"/>
          <a:r>
            <a:rPr lang="es-ES" sz="1600" dirty="0" err="1" smtClean="0"/>
            <a:t>Enterococcus</a:t>
          </a:r>
          <a:r>
            <a:rPr lang="es-ES" sz="1600" dirty="0" smtClean="0"/>
            <a:t> </a:t>
          </a:r>
          <a:r>
            <a:rPr lang="es-ES" sz="1600" dirty="0" err="1" smtClean="0"/>
            <a:t>faecalis</a:t>
          </a:r>
          <a:r>
            <a:rPr lang="es-ES" sz="1600" dirty="0" smtClean="0"/>
            <a:t>, </a:t>
          </a:r>
          <a:r>
            <a:rPr lang="es-ES" sz="1600" dirty="0" err="1" smtClean="0"/>
            <a:t>Staphylococcus</a:t>
          </a:r>
          <a:endParaRPr lang="es-ES" sz="1600" dirty="0"/>
        </a:p>
      </dgm:t>
    </dgm:pt>
    <dgm:pt modelId="{7DD914B7-4229-46FC-97B8-D584A40311FC}" type="parTrans" cxnId="{9D2D7E68-73C0-466E-82D3-DE86EE24011F}">
      <dgm:prSet/>
      <dgm:spPr/>
      <dgm:t>
        <a:bodyPr/>
        <a:lstStyle/>
        <a:p>
          <a:endParaRPr lang="es-ES"/>
        </a:p>
      </dgm:t>
    </dgm:pt>
    <dgm:pt modelId="{84541242-2FD8-489A-B465-64E5E06BF655}" type="sibTrans" cxnId="{9D2D7E68-73C0-466E-82D3-DE86EE24011F}">
      <dgm:prSet/>
      <dgm:spPr/>
      <dgm:t>
        <a:bodyPr/>
        <a:lstStyle/>
        <a:p>
          <a:endParaRPr lang="es-ES"/>
        </a:p>
      </dgm:t>
    </dgm:pt>
    <dgm:pt modelId="{D87A4515-B977-4B7D-A5DD-FD0BD0678E63}">
      <dgm:prSet custT="1"/>
      <dgm:spPr/>
      <dgm:t>
        <a:bodyPr/>
        <a:lstStyle/>
        <a:p>
          <a:pPr rtl="0"/>
          <a:r>
            <a:rPr lang="es-ES" sz="1600" smtClean="0"/>
            <a:t>Polimicrobiana</a:t>
          </a:r>
          <a:endParaRPr lang="es-ES" sz="1600"/>
        </a:p>
      </dgm:t>
    </dgm:pt>
    <dgm:pt modelId="{99E22BCA-C8E4-4A6F-A8A5-3C3279714C9E}" type="parTrans" cxnId="{811DC75F-9FA3-4ADE-9FF7-2A653C55077E}">
      <dgm:prSet/>
      <dgm:spPr/>
      <dgm:t>
        <a:bodyPr/>
        <a:lstStyle/>
        <a:p>
          <a:endParaRPr lang="es-ES"/>
        </a:p>
      </dgm:t>
    </dgm:pt>
    <dgm:pt modelId="{4B47FBC9-0CBC-4734-AE14-1D6A0F2BAE33}" type="sibTrans" cxnId="{811DC75F-9FA3-4ADE-9FF7-2A653C55077E}">
      <dgm:prSet/>
      <dgm:spPr/>
      <dgm:t>
        <a:bodyPr/>
        <a:lstStyle/>
        <a:p>
          <a:endParaRPr lang="es-ES"/>
        </a:p>
      </dgm:t>
    </dgm:pt>
    <dgm:pt modelId="{4A76D815-3FFA-4B5D-90F5-A866E396250E}">
      <dgm:prSet/>
      <dgm:spPr/>
      <dgm:t>
        <a:bodyPr/>
        <a:lstStyle/>
        <a:p>
          <a:pPr rtl="0"/>
          <a:r>
            <a:rPr lang="es-ES" dirty="0" smtClean="0"/>
            <a:t>Urocultivo previo y 1-2 semanas tras tratamiento</a:t>
          </a:r>
          <a:endParaRPr lang="es-ES" dirty="0"/>
        </a:p>
      </dgm:t>
    </dgm:pt>
    <dgm:pt modelId="{70F454C5-0D01-4706-BFA8-C38D2DF40202}" type="parTrans" cxnId="{DF675EA9-B69E-473C-AAEC-A99CDA8B1899}">
      <dgm:prSet/>
      <dgm:spPr/>
      <dgm:t>
        <a:bodyPr/>
        <a:lstStyle/>
        <a:p>
          <a:endParaRPr lang="es-ES"/>
        </a:p>
      </dgm:t>
    </dgm:pt>
    <dgm:pt modelId="{EA9035C3-D95C-4F6E-981E-F30CBC607067}" type="sibTrans" cxnId="{DF675EA9-B69E-473C-AAEC-A99CDA8B1899}">
      <dgm:prSet/>
      <dgm:spPr/>
      <dgm:t>
        <a:bodyPr/>
        <a:lstStyle/>
        <a:p>
          <a:endParaRPr lang="es-ES"/>
        </a:p>
      </dgm:t>
    </dgm:pt>
    <dgm:pt modelId="{039B5B8E-75FC-4D2F-AF30-A2255FB39CD2}">
      <dgm:prSet/>
      <dgm:spPr/>
      <dgm:t>
        <a:bodyPr/>
        <a:lstStyle/>
        <a:p>
          <a:pPr rtl="0"/>
          <a:r>
            <a:rPr lang="es-ES" smtClean="0"/>
            <a:t>Tratamiento de la cistitis aguda  con pautas largas</a:t>
          </a:r>
          <a:endParaRPr lang="es-ES"/>
        </a:p>
      </dgm:t>
    </dgm:pt>
    <dgm:pt modelId="{3757C24B-D454-4DD8-8F30-6E5FF50C5847}" type="parTrans" cxnId="{0673AAB8-03AC-4164-B71D-96AAF1193036}">
      <dgm:prSet/>
      <dgm:spPr/>
      <dgm:t>
        <a:bodyPr/>
        <a:lstStyle/>
        <a:p>
          <a:endParaRPr lang="es-ES"/>
        </a:p>
      </dgm:t>
    </dgm:pt>
    <dgm:pt modelId="{E8BDD166-8F06-46AC-B028-F57CCCD51525}" type="sibTrans" cxnId="{0673AAB8-03AC-4164-B71D-96AAF1193036}">
      <dgm:prSet/>
      <dgm:spPr/>
      <dgm:t>
        <a:bodyPr/>
        <a:lstStyle/>
        <a:p>
          <a:endParaRPr lang="es-ES"/>
        </a:p>
      </dgm:t>
    </dgm:pt>
    <dgm:pt modelId="{77924415-38F6-457E-A378-637B0C324DC5}">
      <dgm:prSet custT="1"/>
      <dgm:spPr/>
      <dgm:t>
        <a:bodyPr/>
        <a:lstStyle/>
        <a:p>
          <a:pPr rtl="0"/>
          <a:endParaRPr lang="es-ES" sz="1600" dirty="0"/>
        </a:p>
      </dgm:t>
    </dgm:pt>
    <dgm:pt modelId="{233AC9E1-5481-4D15-B137-7D201D71E3AE}" type="parTrans" cxnId="{380B60B9-494B-4435-A5A5-89C3C5904DDC}">
      <dgm:prSet/>
      <dgm:spPr/>
      <dgm:t>
        <a:bodyPr/>
        <a:lstStyle/>
        <a:p>
          <a:endParaRPr lang="es-ES"/>
        </a:p>
      </dgm:t>
    </dgm:pt>
    <dgm:pt modelId="{CDE738DE-887C-4D98-A1FF-9CCCE3FDBA6D}" type="sibTrans" cxnId="{380B60B9-494B-4435-A5A5-89C3C5904DDC}">
      <dgm:prSet/>
      <dgm:spPr/>
      <dgm:t>
        <a:bodyPr/>
        <a:lstStyle/>
        <a:p>
          <a:endParaRPr lang="es-ES"/>
        </a:p>
      </dgm:t>
    </dgm:pt>
    <dgm:pt modelId="{C91BA6F2-51B3-4E24-8BEC-AB205A1231E5}">
      <dgm:prSet/>
      <dgm:spPr/>
      <dgm:t>
        <a:bodyPr/>
        <a:lstStyle/>
        <a:p>
          <a:pPr rtl="0"/>
          <a:r>
            <a:rPr lang="es-ES" dirty="0" smtClean="0"/>
            <a:t>La presencia de fiebre obliga a descartar prostatitis concomitante</a:t>
          </a:r>
          <a:endParaRPr lang="es-ES" dirty="0"/>
        </a:p>
      </dgm:t>
    </dgm:pt>
    <dgm:pt modelId="{EE5DC424-4C39-4878-93FB-6EE5D113ADA9}" type="parTrans" cxnId="{F132AEFE-498E-4DA8-AAB9-8DA22DA69B55}">
      <dgm:prSet/>
      <dgm:spPr/>
    </dgm:pt>
    <dgm:pt modelId="{4C0E891C-88AD-4D20-8A79-109B6DA9E3BC}" type="sibTrans" cxnId="{F132AEFE-498E-4DA8-AAB9-8DA22DA69B55}">
      <dgm:prSet/>
      <dgm:spPr/>
    </dgm:pt>
    <dgm:pt modelId="{1691D56C-C640-44C7-8E1E-2B3B490A333A}" type="pres">
      <dgm:prSet presAssocID="{518F217D-66BD-45ED-9212-D73B856DF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3A558E7-47ED-4769-9428-C3C8A0BBFC9E}" type="pres">
      <dgm:prSet presAssocID="{BCEAAD90-B00C-41C6-8F94-4ADCDCA06D0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C9F30C-CF31-45A6-8CAB-BB3DEF4D918C}" type="pres">
      <dgm:prSet presAssocID="{2C6432CF-6DE4-4A8D-8CC2-A1DA27CFA919}" presName="spacer" presStyleCnt="0"/>
      <dgm:spPr/>
    </dgm:pt>
    <dgm:pt modelId="{463992D2-F322-4612-B568-434F2BA23C54}" type="pres">
      <dgm:prSet presAssocID="{658B8BE1-8E45-4DA4-B9F5-5ABFD5F27032}" presName="parentText" presStyleLbl="node1" presStyleIdx="1" presStyleCnt="6" custLinFactY="14082" custLinFactNeighborX="12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7ACD90-157B-4858-ABCB-2850F8429C9E}" type="pres">
      <dgm:prSet presAssocID="{5DC72DD1-C229-4295-87C2-BA77C1106910}" presName="spacer" presStyleCnt="0"/>
      <dgm:spPr/>
    </dgm:pt>
    <dgm:pt modelId="{B7D77E55-BC8D-4F06-94D1-913207C7BA67}" type="pres">
      <dgm:prSet presAssocID="{43D735F9-2122-4196-9AC7-C3B32B32F792}" presName="parentText" presStyleLbl="node1" presStyleIdx="2" presStyleCnt="6" custLinFactNeighborX="122" custLinFactNeighborY="1642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440D30-9B99-4893-A636-5754AD992842}" type="pres">
      <dgm:prSet presAssocID="{43D735F9-2122-4196-9AC7-C3B32B32F792}" presName="childText" presStyleLbl="revTx" presStyleIdx="0" presStyleCnt="2" custLinFactNeighborX="122" custLinFactNeighborY="705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79C94-1355-4D3E-9191-F25458B84501}" type="pres">
      <dgm:prSet presAssocID="{4A76D815-3FFA-4B5D-90F5-A866E396250E}" presName="parentText" presStyleLbl="node1" presStyleIdx="3" presStyleCnt="6" custLinFactY="90516" custLinFactNeighborX="12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74443-AFC2-4129-9FAF-2032EB1F6610}" type="pres">
      <dgm:prSet presAssocID="{EA9035C3-D95C-4F6E-981E-F30CBC607067}" presName="spacer" presStyleCnt="0"/>
      <dgm:spPr/>
    </dgm:pt>
    <dgm:pt modelId="{DA851F70-0017-4B4A-BF1F-8F063EF58CAF}" type="pres">
      <dgm:prSet presAssocID="{C91BA6F2-51B3-4E24-8BEC-AB205A1231E5}" presName="parentText" presStyleLbl="node1" presStyleIdx="4" presStyleCnt="6" custLinFactY="136860" custLinFactNeighborX="-72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80E4B-86DD-42F3-90E9-E5AC816CE083}" type="pres">
      <dgm:prSet presAssocID="{4C0E891C-88AD-4D20-8A79-109B6DA9E3BC}" presName="spacer" presStyleCnt="0"/>
      <dgm:spPr/>
    </dgm:pt>
    <dgm:pt modelId="{F599B19D-9EB4-4B0E-BFA3-0548F2BA1C85}" type="pres">
      <dgm:prSet presAssocID="{039B5B8E-75FC-4D2F-AF30-A2255FB39CD2}" presName="parentText" presStyleLbl="node1" presStyleIdx="5" presStyleCnt="6" custLinFactY="100000" custLinFactNeighborX="122" custLinFactNeighborY="1455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9EAF7E-ECEE-4F33-A6F9-2E824A77E73D}" type="pres">
      <dgm:prSet presAssocID="{039B5B8E-75FC-4D2F-AF30-A2255FB39CD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B84C0D-5496-43D7-B106-348842AB4100}" type="presOf" srcId="{77924415-38F6-457E-A378-637B0C324DC5}" destId="{139EAF7E-ECEE-4F33-A6F9-2E824A77E73D}" srcOrd="0" destOrd="0" presId="urn:microsoft.com/office/officeart/2005/8/layout/vList2"/>
    <dgm:cxn modelId="{A9FCA066-9AF4-4E6B-804C-840EA9233155}" srcId="{518F217D-66BD-45ED-9212-D73B856DF20A}" destId="{658B8BE1-8E45-4DA4-B9F5-5ABFD5F27032}" srcOrd="1" destOrd="0" parTransId="{BC9E2D07-969B-4014-A763-C966F4CE0CED}" sibTransId="{5DC72DD1-C229-4295-87C2-BA77C1106910}"/>
    <dgm:cxn modelId="{42B224CC-5858-4DFA-9E05-0B2D17D5C636}" type="presOf" srcId="{100E547F-B877-4C00-A6B3-423253EF19A2}" destId="{FE440D30-9B99-4893-A636-5754AD992842}" srcOrd="0" destOrd="2" presId="urn:microsoft.com/office/officeart/2005/8/layout/vList2"/>
    <dgm:cxn modelId="{E314C100-FC16-469A-9870-D3CABF24BB92}" srcId="{518F217D-66BD-45ED-9212-D73B856DF20A}" destId="{43D735F9-2122-4196-9AC7-C3B32B32F792}" srcOrd="2" destOrd="0" parTransId="{A25C8577-E8ED-4A26-90FE-4B718D669716}" sibTransId="{44D519BB-408E-4157-85AF-387863293C4A}"/>
    <dgm:cxn modelId="{92775F20-B60E-4F6C-A4D3-040568B29749}" type="presOf" srcId="{518F217D-66BD-45ED-9212-D73B856DF20A}" destId="{1691D56C-C640-44C7-8E1E-2B3B490A333A}" srcOrd="0" destOrd="0" presId="urn:microsoft.com/office/officeart/2005/8/layout/vList2"/>
    <dgm:cxn modelId="{0673AAB8-03AC-4164-B71D-96AAF1193036}" srcId="{518F217D-66BD-45ED-9212-D73B856DF20A}" destId="{039B5B8E-75FC-4D2F-AF30-A2255FB39CD2}" srcOrd="5" destOrd="0" parTransId="{3757C24B-D454-4DD8-8F30-6E5FF50C5847}" sibTransId="{E8BDD166-8F06-46AC-B028-F57CCCD51525}"/>
    <dgm:cxn modelId="{79EEA06D-32A5-4DAC-A493-E8B893C676F7}" type="presOf" srcId="{039B5B8E-75FC-4D2F-AF30-A2255FB39CD2}" destId="{F599B19D-9EB4-4B0E-BFA3-0548F2BA1C85}" srcOrd="0" destOrd="0" presId="urn:microsoft.com/office/officeart/2005/8/layout/vList2"/>
    <dgm:cxn modelId="{34719E1F-F141-4FE5-9D56-925704455C5C}" srcId="{43D735F9-2122-4196-9AC7-C3B32B32F792}" destId="{AB76B785-E29C-44CA-B8A5-A96D72256C1D}" srcOrd="1" destOrd="0" parTransId="{26FB8084-3CBF-4E14-8D9E-9C168D52403C}" sibTransId="{B1E32071-3FEB-4317-8DB2-E8BD9AA7338F}"/>
    <dgm:cxn modelId="{6ABD3651-6CF7-45EC-8E60-2278472AB71E}" type="presOf" srcId="{C91BA6F2-51B3-4E24-8BEC-AB205A1231E5}" destId="{DA851F70-0017-4B4A-BF1F-8F063EF58CAF}" srcOrd="0" destOrd="0" presId="urn:microsoft.com/office/officeart/2005/8/layout/vList2"/>
    <dgm:cxn modelId="{1A0A1AD6-78A6-4390-A4BB-C6E36E786670}" srcId="{43D735F9-2122-4196-9AC7-C3B32B32F792}" destId="{100E547F-B877-4C00-A6B3-423253EF19A2}" srcOrd="2" destOrd="0" parTransId="{1F841BE4-1D22-4F2A-9444-39B2EFE29087}" sibTransId="{6034DF55-FA80-42A2-8B21-A6C09503FD85}"/>
    <dgm:cxn modelId="{811DC75F-9FA3-4ADE-9FF7-2A653C55077E}" srcId="{43D735F9-2122-4196-9AC7-C3B32B32F792}" destId="{D87A4515-B977-4B7D-A5DD-FD0BD0678E63}" srcOrd="4" destOrd="0" parTransId="{99E22BCA-C8E4-4A6F-A8A5-3C3279714C9E}" sibTransId="{4B47FBC9-0CBC-4734-AE14-1D6A0F2BAE33}"/>
    <dgm:cxn modelId="{4E3A0444-74C3-45EB-8786-33587D190AF5}" type="presOf" srcId="{BCEAAD90-B00C-41C6-8F94-4ADCDCA06D02}" destId="{83A558E7-47ED-4769-9428-C3C8A0BBFC9E}" srcOrd="0" destOrd="0" presId="urn:microsoft.com/office/officeart/2005/8/layout/vList2"/>
    <dgm:cxn modelId="{B7F4C259-D8F4-4CEC-BD38-7B1A7C19E523}" srcId="{43D735F9-2122-4196-9AC7-C3B32B32F792}" destId="{43BD3274-1817-4277-A1CC-D03C24C2FFB5}" srcOrd="0" destOrd="0" parTransId="{CDDD5FD7-5E0D-4336-B1F6-E3D6B5D690A6}" sibTransId="{C2C4EAFD-DCD5-46AB-83AC-2125BFB0B2E0}"/>
    <dgm:cxn modelId="{9A793146-D010-4ED4-9932-BCD9EDC51BAD}" type="presOf" srcId="{AB76B785-E29C-44CA-B8A5-A96D72256C1D}" destId="{FE440D30-9B99-4893-A636-5754AD992842}" srcOrd="0" destOrd="1" presId="urn:microsoft.com/office/officeart/2005/8/layout/vList2"/>
    <dgm:cxn modelId="{DFEA8356-C748-4A4D-AEC9-198CC732C4BA}" type="presOf" srcId="{4A76D815-3FFA-4B5D-90F5-A866E396250E}" destId="{2B079C94-1355-4D3E-9191-F25458B84501}" srcOrd="0" destOrd="0" presId="urn:microsoft.com/office/officeart/2005/8/layout/vList2"/>
    <dgm:cxn modelId="{B56F4019-FB18-4B73-9BCC-D348ECDD4D2D}" srcId="{518F217D-66BD-45ED-9212-D73B856DF20A}" destId="{BCEAAD90-B00C-41C6-8F94-4ADCDCA06D02}" srcOrd="0" destOrd="0" parTransId="{997633E3-5F95-4944-A52D-0E3F728EE0EF}" sibTransId="{2C6432CF-6DE4-4A8D-8CC2-A1DA27CFA919}"/>
    <dgm:cxn modelId="{149C994E-A63E-4957-B89E-A9E54867ECEE}" type="presOf" srcId="{88AB7A48-EF4E-41A2-9533-D42CF1B905B0}" destId="{FE440D30-9B99-4893-A636-5754AD992842}" srcOrd="0" destOrd="3" presId="urn:microsoft.com/office/officeart/2005/8/layout/vList2"/>
    <dgm:cxn modelId="{A25707AD-4E0D-42FE-B63D-E7C1B0BBBE23}" type="presOf" srcId="{D87A4515-B977-4B7D-A5DD-FD0BD0678E63}" destId="{FE440D30-9B99-4893-A636-5754AD992842}" srcOrd="0" destOrd="4" presId="urn:microsoft.com/office/officeart/2005/8/layout/vList2"/>
    <dgm:cxn modelId="{AE56287F-1916-4E0E-8105-1D2F2B1D7D5F}" type="presOf" srcId="{658B8BE1-8E45-4DA4-B9F5-5ABFD5F27032}" destId="{463992D2-F322-4612-B568-434F2BA23C54}" srcOrd="0" destOrd="0" presId="urn:microsoft.com/office/officeart/2005/8/layout/vList2"/>
    <dgm:cxn modelId="{DF675EA9-B69E-473C-AAEC-A99CDA8B1899}" srcId="{518F217D-66BD-45ED-9212-D73B856DF20A}" destId="{4A76D815-3FFA-4B5D-90F5-A866E396250E}" srcOrd="3" destOrd="0" parTransId="{70F454C5-0D01-4706-BFA8-C38D2DF40202}" sibTransId="{EA9035C3-D95C-4F6E-981E-F30CBC607067}"/>
    <dgm:cxn modelId="{8CC669B4-C1AF-4F3C-B1F4-F186AB796F85}" type="presOf" srcId="{43BD3274-1817-4277-A1CC-D03C24C2FFB5}" destId="{FE440D30-9B99-4893-A636-5754AD992842}" srcOrd="0" destOrd="0" presId="urn:microsoft.com/office/officeart/2005/8/layout/vList2"/>
    <dgm:cxn modelId="{9D2D7E68-73C0-466E-82D3-DE86EE24011F}" srcId="{43D735F9-2122-4196-9AC7-C3B32B32F792}" destId="{88AB7A48-EF4E-41A2-9533-D42CF1B905B0}" srcOrd="3" destOrd="0" parTransId="{7DD914B7-4229-46FC-97B8-D584A40311FC}" sibTransId="{84541242-2FD8-489A-B465-64E5E06BF655}"/>
    <dgm:cxn modelId="{F132AEFE-498E-4DA8-AAB9-8DA22DA69B55}" srcId="{518F217D-66BD-45ED-9212-D73B856DF20A}" destId="{C91BA6F2-51B3-4E24-8BEC-AB205A1231E5}" srcOrd="4" destOrd="0" parTransId="{EE5DC424-4C39-4878-93FB-6EE5D113ADA9}" sibTransId="{4C0E891C-88AD-4D20-8A79-109B6DA9E3BC}"/>
    <dgm:cxn modelId="{380B60B9-494B-4435-A5A5-89C3C5904DDC}" srcId="{039B5B8E-75FC-4D2F-AF30-A2255FB39CD2}" destId="{77924415-38F6-457E-A378-637B0C324DC5}" srcOrd="0" destOrd="0" parTransId="{233AC9E1-5481-4D15-B137-7D201D71E3AE}" sibTransId="{CDE738DE-887C-4D98-A1FF-9CCCE3FDBA6D}"/>
    <dgm:cxn modelId="{97E7FD2D-A727-43C6-9686-B70553F63F75}" type="presOf" srcId="{43D735F9-2122-4196-9AC7-C3B32B32F792}" destId="{B7D77E55-BC8D-4F06-94D1-913207C7BA67}" srcOrd="0" destOrd="0" presId="urn:microsoft.com/office/officeart/2005/8/layout/vList2"/>
    <dgm:cxn modelId="{12D79F07-9461-4543-A6E7-E34CAA48EEC8}" type="presParOf" srcId="{1691D56C-C640-44C7-8E1E-2B3B490A333A}" destId="{83A558E7-47ED-4769-9428-C3C8A0BBFC9E}" srcOrd="0" destOrd="0" presId="urn:microsoft.com/office/officeart/2005/8/layout/vList2"/>
    <dgm:cxn modelId="{0590A5E3-A657-43B8-BFB8-16FCA5F0719E}" type="presParOf" srcId="{1691D56C-C640-44C7-8E1E-2B3B490A333A}" destId="{94C9F30C-CF31-45A6-8CAB-BB3DEF4D918C}" srcOrd="1" destOrd="0" presId="urn:microsoft.com/office/officeart/2005/8/layout/vList2"/>
    <dgm:cxn modelId="{6CFB83E1-7288-4CF0-81CE-1814CE26EE52}" type="presParOf" srcId="{1691D56C-C640-44C7-8E1E-2B3B490A333A}" destId="{463992D2-F322-4612-B568-434F2BA23C54}" srcOrd="2" destOrd="0" presId="urn:microsoft.com/office/officeart/2005/8/layout/vList2"/>
    <dgm:cxn modelId="{B041A94B-F052-44E6-8FB4-5215D012661E}" type="presParOf" srcId="{1691D56C-C640-44C7-8E1E-2B3B490A333A}" destId="{D07ACD90-157B-4858-ABCB-2850F8429C9E}" srcOrd="3" destOrd="0" presId="urn:microsoft.com/office/officeart/2005/8/layout/vList2"/>
    <dgm:cxn modelId="{B9DA737D-FA57-472F-95D4-5744FFAAC1EE}" type="presParOf" srcId="{1691D56C-C640-44C7-8E1E-2B3B490A333A}" destId="{B7D77E55-BC8D-4F06-94D1-913207C7BA67}" srcOrd="4" destOrd="0" presId="urn:microsoft.com/office/officeart/2005/8/layout/vList2"/>
    <dgm:cxn modelId="{988A521A-CDA6-48FF-9F43-5AF6923D7182}" type="presParOf" srcId="{1691D56C-C640-44C7-8E1E-2B3B490A333A}" destId="{FE440D30-9B99-4893-A636-5754AD992842}" srcOrd="5" destOrd="0" presId="urn:microsoft.com/office/officeart/2005/8/layout/vList2"/>
    <dgm:cxn modelId="{5C7AD7E5-F0B3-4141-9FA0-76DF6F612926}" type="presParOf" srcId="{1691D56C-C640-44C7-8E1E-2B3B490A333A}" destId="{2B079C94-1355-4D3E-9191-F25458B84501}" srcOrd="6" destOrd="0" presId="urn:microsoft.com/office/officeart/2005/8/layout/vList2"/>
    <dgm:cxn modelId="{875F6588-464E-402B-8907-E7A7EDE09871}" type="presParOf" srcId="{1691D56C-C640-44C7-8E1E-2B3B490A333A}" destId="{F3974443-AFC2-4129-9FAF-2032EB1F6610}" srcOrd="7" destOrd="0" presId="urn:microsoft.com/office/officeart/2005/8/layout/vList2"/>
    <dgm:cxn modelId="{2F894916-227D-4A8E-BBD4-CB1B6C589C0E}" type="presParOf" srcId="{1691D56C-C640-44C7-8E1E-2B3B490A333A}" destId="{DA851F70-0017-4B4A-BF1F-8F063EF58CAF}" srcOrd="8" destOrd="0" presId="urn:microsoft.com/office/officeart/2005/8/layout/vList2"/>
    <dgm:cxn modelId="{3729D6CC-5AE3-42AF-9B64-A86AC832D172}" type="presParOf" srcId="{1691D56C-C640-44C7-8E1E-2B3B490A333A}" destId="{9BE80E4B-86DD-42F3-90E9-E5AC816CE083}" srcOrd="9" destOrd="0" presId="urn:microsoft.com/office/officeart/2005/8/layout/vList2"/>
    <dgm:cxn modelId="{AABEB84A-9CA6-4109-9239-311760F672DB}" type="presParOf" srcId="{1691D56C-C640-44C7-8E1E-2B3B490A333A}" destId="{F599B19D-9EB4-4B0E-BFA3-0548F2BA1C85}" srcOrd="10" destOrd="0" presId="urn:microsoft.com/office/officeart/2005/8/layout/vList2"/>
    <dgm:cxn modelId="{E86D7B62-7FFF-4EE5-9521-E9D37F79D6BE}" type="presParOf" srcId="{1691D56C-C640-44C7-8E1E-2B3B490A333A}" destId="{139EAF7E-ECEE-4F33-A6F9-2E824A77E73D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93D4D7-CB11-4053-BC86-3ED2DEB11AB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3B2A1D77-77E6-4616-B5F8-B427DD915EC4}">
      <dgm:prSet custT="1"/>
      <dgm:spPr/>
      <dgm:t>
        <a:bodyPr/>
        <a:lstStyle/>
        <a:p>
          <a:pPr rtl="0"/>
          <a:r>
            <a:rPr lang="es-ES" sz="2000" dirty="0" smtClean="0">
              <a:solidFill>
                <a:schemeClr val="tx1"/>
              </a:solidFill>
            </a:rPr>
            <a:t>Anomalía </a:t>
          </a:r>
          <a:r>
            <a:rPr lang="es-ES" sz="2000" b="1" dirty="0" smtClean="0">
              <a:solidFill>
                <a:schemeClr val="tx1"/>
              </a:solidFill>
            </a:rPr>
            <a:t>anatómica o estructural</a:t>
          </a:r>
          <a:r>
            <a:rPr lang="es-ES" sz="2000" dirty="0" smtClean="0">
              <a:solidFill>
                <a:schemeClr val="tx1"/>
              </a:solidFill>
            </a:rPr>
            <a:t>: </a:t>
          </a:r>
          <a:r>
            <a:rPr lang="es-ES" sz="2000" b="0" dirty="0" err="1" smtClean="0">
              <a:solidFill>
                <a:schemeClr val="tx1"/>
              </a:solidFill>
            </a:rPr>
            <a:t>uropatía</a:t>
          </a:r>
          <a:r>
            <a:rPr lang="es-ES" sz="2000" b="0" dirty="0" smtClean="0">
              <a:solidFill>
                <a:schemeClr val="tx1"/>
              </a:solidFill>
            </a:rPr>
            <a:t> obstructiva, vaciamiento vesical incompleto, reflujo </a:t>
          </a:r>
          <a:r>
            <a:rPr lang="es-ES" sz="2000" b="0" dirty="0" err="1" smtClean="0">
              <a:solidFill>
                <a:schemeClr val="tx1"/>
              </a:solidFill>
            </a:rPr>
            <a:t>vesicoureteral</a:t>
          </a:r>
          <a:endParaRPr lang="es-ES" sz="2000" b="0" dirty="0">
            <a:solidFill>
              <a:schemeClr val="tx1"/>
            </a:solidFill>
          </a:endParaRPr>
        </a:p>
      </dgm:t>
    </dgm:pt>
    <dgm:pt modelId="{C2A58A7A-9072-4567-A1DE-A4A0D8C42B16}" type="parTrans" cxnId="{77BFE914-DBC5-49FB-9AFA-D048627AB93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FE9FD743-E21A-410C-B974-B225FCBE7660}" type="sibTrans" cxnId="{77BFE914-DBC5-49FB-9AFA-D048627AB93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B8DB673-8CED-44AE-8D56-69A0DCEEB871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chemeClr val="tx1"/>
              </a:solidFill>
            </a:rPr>
            <a:t>Sondaje o Instrumentalización urológica reciente (</a:t>
          </a:r>
          <a:r>
            <a:rPr lang="es-ES" sz="2000" b="0" dirty="0" smtClean="0">
              <a:solidFill>
                <a:schemeClr val="tx1"/>
              </a:solidFill>
            </a:rPr>
            <a:t>último mes)</a:t>
          </a:r>
          <a:endParaRPr lang="es-ES" sz="2000" dirty="0">
            <a:solidFill>
              <a:schemeClr val="tx1"/>
            </a:solidFill>
          </a:endParaRPr>
        </a:p>
      </dgm:t>
    </dgm:pt>
    <dgm:pt modelId="{74D477B1-190C-469C-A02E-30C3FB51120A}" type="parTrans" cxnId="{500281BF-141A-43CD-9C90-2EB90D8DA40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C609A17B-2E27-401E-82ED-8B585270A802}" type="sibTrans" cxnId="{500281BF-141A-43CD-9C90-2EB90D8DA40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19C66E8-EFF7-4504-89B4-182CC1022BD0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chemeClr val="tx1"/>
              </a:solidFill>
            </a:rPr>
            <a:t>Anomalías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b="1" dirty="0" smtClean="0">
              <a:solidFill>
                <a:schemeClr val="tx1"/>
              </a:solidFill>
            </a:rPr>
            <a:t>funcionales o  metabólicas</a:t>
          </a:r>
          <a:r>
            <a:rPr lang="es-ES" sz="2000" dirty="0" smtClean="0">
              <a:solidFill>
                <a:schemeClr val="tx1"/>
              </a:solidFill>
            </a:rPr>
            <a:t>: insuficiencia renal crónica, </a:t>
          </a:r>
          <a:r>
            <a:rPr lang="es-ES" sz="2000" b="0" dirty="0" smtClean="0">
              <a:solidFill>
                <a:schemeClr val="tx1"/>
              </a:solidFill>
            </a:rPr>
            <a:t>DM</a:t>
          </a:r>
          <a:r>
            <a:rPr lang="es-ES" sz="2000" dirty="0" smtClean="0">
              <a:solidFill>
                <a:schemeClr val="tx1"/>
              </a:solidFill>
            </a:rPr>
            <a:t>, embarazo</a:t>
          </a:r>
          <a:endParaRPr lang="es-ES" sz="2000" dirty="0">
            <a:solidFill>
              <a:schemeClr val="tx1"/>
            </a:solidFill>
          </a:endParaRPr>
        </a:p>
      </dgm:t>
    </dgm:pt>
    <dgm:pt modelId="{511F9F12-F074-40A4-869D-E0D26277C9B7}" type="parTrans" cxnId="{C230F9EA-7E1D-49F8-BC53-BEFA2812964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3908DD9D-32EE-4978-8995-DF2D881DF604}" type="sibTrans" cxnId="{C230F9EA-7E1D-49F8-BC53-BEFA2812964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033436F0-4711-4583-965F-420C7018921F}">
      <dgm:prSet custT="1"/>
      <dgm:spPr/>
      <dgm:t>
        <a:bodyPr/>
        <a:lstStyle/>
        <a:p>
          <a:pPr rtl="0"/>
          <a:r>
            <a:rPr lang="es-ES" sz="2000" b="1" smtClean="0">
              <a:solidFill>
                <a:schemeClr val="tx1"/>
              </a:solidFill>
            </a:rPr>
            <a:t>Inmunosupresión</a:t>
          </a:r>
          <a:r>
            <a:rPr lang="es-ES" sz="2000" smtClean="0">
              <a:solidFill>
                <a:schemeClr val="tx1"/>
              </a:solidFill>
            </a:rPr>
            <a:t> grave, transplante renal</a:t>
          </a:r>
          <a:endParaRPr lang="es-ES" sz="2000">
            <a:solidFill>
              <a:schemeClr val="tx1"/>
            </a:solidFill>
          </a:endParaRPr>
        </a:p>
      </dgm:t>
    </dgm:pt>
    <dgm:pt modelId="{E735DDB1-27CF-462F-9D38-CA3422D5621A}" type="parTrans" cxnId="{027D87D0-9676-450F-8F29-7C21BECA35A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66492F3-D543-4D5A-8CBC-D2EE98221403}" type="sibTrans" cxnId="{027D87D0-9676-450F-8F29-7C21BECA35A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08100792-A516-4A08-B712-E4F5A5F25754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chemeClr val="tx1"/>
              </a:solidFill>
            </a:rPr>
            <a:t>Edad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b="1" dirty="0" smtClean="0">
              <a:solidFill>
                <a:schemeClr val="tx1"/>
              </a:solidFill>
            </a:rPr>
            <a:t>infantil</a:t>
          </a:r>
          <a:r>
            <a:rPr lang="es-ES" sz="2000" dirty="0" smtClean="0">
              <a:solidFill>
                <a:schemeClr val="tx1"/>
              </a:solidFill>
            </a:rPr>
            <a:t> o </a:t>
          </a:r>
          <a:r>
            <a:rPr lang="es-ES" sz="2000" b="1" dirty="0" smtClean="0">
              <a:solidFill>
                <a:schemeClr val="tx1"/>
              </a:solidFill>
            </a:rPr>
            <a:t>superior a 65-75 años</a:t>
          </a:r>
          <a:endParaRPr lang="es-ES" sz="2000" dirty="0">
            <a:solidFill>
              <a:schemeClr val="tx1"/>
            </a:solidFill>
          </a:endParaRPr>
        </a:p>
      </dgm:t>
    </dgm:pt>
    <dgm:pt modelId="{F5BBFBD8-5B83-44FD-9E79-E405E5A091CE}" type="parTrans" cxnId="{8D9B099A-BD5E-468C-9C74-FF0BB237F94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608299F8-27F0-44DB-B0FA-0F4111901282}" type="sibTrans" cxnId="{8D9B099A-BD5E-468C-9C74-FF0BB237F94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DF27089C-18A6-4CE7-BDA6-3800ECEC047E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chemeClr val="tx1"/>
              </a:solidFill>
            </a:rPr>
            <a:t>Sexo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b="1" dirty="0" smtClean="0">
              <a:solidFill>
                <a:schemeClr val="tx1"/>
              </a:solidFill>
            </a:rPr>
            <a:t>varón</a:t>
          </a:r>
          <a:endParaRPr lang="es-ES" sz="2000" dirty="0">
            <a:solidFill>
              <a:schemeClr val="tx1"/>
            </a:solidFill>
          </a:endParaRPr>
        </a:p>
      </dgm:t>
    </dgm:pt>
    <dgm:pt modelId="{24361C71-07C9-4089-A8F6-74198C30DCC8}" type="parTrans" cxnId="{489C7697-5175-42CC-9BE0-C4483DA1AF5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92F014C3-7A39-4B43-9C9D-8805C56A51CA}" type="sibTrans" cxnId="{489C7697-5175-42CC-9BE0-C4483DA1AF5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F32DF3DF-AE99-4F8C-84E7-CC1CC1910278}">
      <dgm:prSet custT="1"/>
      <dgm:spPr/>
      <dgm:t>
        <a:bodyPr/>
        <a:lstStyle/>
        <a:p>
          <a:pPr rtl="0"/>
          <a:r>
            <a:rPr lang="es-ES" sz="2000" b="1" smtClean="0">
              <a:solidFill>
                <a:schemeClr val="tx1"/>
              </a:solidFill>
            </a:rPr>
            <a:t>Hospitalización reciente y/o infección adquirida en hospital</a:t>
          </a:r>
          <a:endParaRPr lang="es-ES" sz="2000">
            <a:solidFill>
              <a:schemeClr val="tx1"/>
            </a:solidFill>
          </a:endParaRPr>
        </a:p>
      </dgm:t>
    </dgm:pt>
    <dgm:pt modelId="{45B3219F-E902-4D8C-B67D-C604D138639B}" type="parTrans" cxnId="{593C70EB-4BC7-4780-9123-FDDA13A914D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08654D83-6D7A-48BB-B1E4-17C40796233C}" type="sibTrans" cxnId="{593C70EB-4BC7-4780-9123-FDDA13A914D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20214652-580F-458A-A847-A6E4A955082A}">
      <dgm:prSet custT="1"/>
      <dgm:spPr/>
      <dgm:t>
        <a:bodyPr/>
        <a:lstStyle/>
        <a:p>
          <a:pPr rtl="0"/>
          <a:r>
            <a:rPr lang="es-ES" sz="2000" b="1" smtClean="0">
              <a:solidFill>
                <a:schemeClr val="tx1"/>
              </a:solidFill>
            </a:rPr>
            <a:t>Patógeno inusuales y/o multirresistentes</a:t>
          </a:r>
          <a:r>
            <a:rPr lang="es-ES" sz="2000" smtClean="0">
              <a:solidFill>
                <a:schemeClr val="tx1"/>
              </a:solidFill>
            </a:rPr>
            <a:t>: Pseudomona aeruginosa, Mycoplasma, hongos, proteus, corynebacterium urealyticum</a:t>
          </a:r>
          <a:endParaRPr lang="es-ES" sz="2000">
            <a:solidFill>
              <a:schemeClr val="tx1"/>
            </a:solidFill>
          </a:endParaRPr>
        </a:p>
      </dgm:t>
    </dgm:pt>
    <dgm:pt modelId="{EF8D2404-A93F-485C-86FE-2E9EB9A549F5}" type="parTrans" cxnId="{DB6B170C-33BC-4A4A-B6CA-1F1FD68BBDD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5C6A6D3-843D-4C5E-80E9-DA442727C78F}" type="sibTrans" cxnId="{DB6B170C-33BC-4A4A-B6CA-1F1FD68BBDD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4C8F189-D952-4B4E-BE45-6699A9B84C7F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chemeClr val="tx1"/>
              </a:solidFill>
            </a:rPr>
            <a:t>Antibioterapia reciente</a:t>
          </a:r>
          <a:endParaRPr lang="es-ES" sz="2000" dirty="0">
            <a:solidFill>
              <a:schemeClr val="tx1"/>
            </a:solidFill>
          </a:endParaRPr>
        </a:p>
      </dgm:t>
    </dgm:pt>
    <dgm:pt modelId="{B3D18519-F0A5-4F16-9EBF-F45B82AD1808}" type="parTrans" cxnId="{D7499EF6-72A1-4BBE-B1CD-96FC50443FAD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074C71D9-2692-4D53-86FF-BAD1CD850D9D}" type="sibTrans" cxnId="{D7499EF6-72A1-4BBE-B1CD-96FC50443FAD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3C3CB7A-80BF-4982-BDC4-78AE39AD1A7F}" type="pres">
      <dgm:prSet presAssocID="{1A93D4D7-CB11-4053-BC86-3ED2DEB11A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0DDE1F-7212-473B-B9EA-F73DE0EB0589}" type="pres">
      <dgm:prSet presAssocID="{3B2A1D77-77E6-4616-B5F8-B427DD915EC4}" presName="parentText" presStyleLbl="node1" presStyleIdx="0" presStyleCnt="9" custScaleY="1418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4A6DE7-C303-4A62-8A18-B6C2D506B2FD}" type="pres">
      <dgm:prSet presAssocID="{FE9FD743-E21A-410C-B974-B225FCBE7660}" presName="spacer" presStyleCnt="0"/>
      <dgm:spPr/>
    </dgm:pt>
    <dgm:pt modelId="{3690850F-5D5A-448D-9402-51B6B34B5AF8}" type="pres">
      <dgm:prSet presAssocID="{EB8DB673-8CED-44AE-8D56-69A0DCEEB871}" presName="parentText" presStyleLbl="node1" presStyleIdx="1" presStyleCnt="9" custScaleY="802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1CD3E9-87BD-4C7F-AFA8-E0AEFA6FFC6A}" type="pres">
      <dgm:prSet presAssocID="{C609A17B-2E27-401E-82ED-8B585270A802}" presName="spacer" presStyleCnt="0"/>
      <dgm:spPr/>
    </dgm:pt>
    <dgm:pt modelId="{1A6CB5EF-692B-4A8A-A49F-A949D009444F}" type="pres">
      <dgm:prSet presAssocID="{819C66E8-EFF7-4504-89B4-182CC1022BD0}" presName="parentText" presStyleLbl="node1" presStyleIdx="2" presStyleCnt="9" custScaleY="11026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CD2C73-0BAC-4F1B-916C-1F40E3F00F7D}" type="pres">
      <dgm:prSet presAssocID="{3908DD9D-32EE-4978-8995-DF2D881DF604}" presName="spacer" presStyleCnt="0"/>
      <dgm:spPr/>
    </dgm:pt>
    <dgm:pt modelId="{B294409F-131E-4037-9022-EBE75F3D9227}" type="pres">
      <dgm:prSet presAssocID="{033436F0-4711-4583-965F-420C7018921F}" presName="parentText" presStyleLbl="node1" presStyleIdx="3" presStyleCnt="9" custScaleY="802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7D0673-9A04-46A2-9F3A-CDD693DB1789}" type="pres">
      <dgm:prSet presAssocID="{166492F3-D543-4D5A-8CBC-D2EE98221403}" presName="spacer" presStyleCnt="0"/>
      <dgm:spPr/>
    </dgm:pt>
    <dgm:pt modelId="{F07ED49A-AEB1-4723-B9F6-071718E845C0}" type="pres">
      <dgm:prSet presAssocID="{08100792-A516-4A08-B712-E4F5A5F25754}" presName="parentText" presStyleLbl="node1" presStyleIdx="4" presStyleCnt="9" custScaleY="802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DFCA80-A066-43E4-8BDB-6B1C99F0C0E1}" type="pres">
      <dgm:prSet presAssocID="{608299F8-27F0-44DB-B0FA-0F4111901282}" presName="spacer" presStyleCnt="0"/>
      <dgm:spPr/>
    </dgm:pt>
    <dgm:pt modelId="{DFD0E095-64C2-4782-A439-7FD63AF28EE0}" type="pres">
      <dgm:prSet presAssocID="{DF27089C-18A6-4CE7-BDA6-3800ECEC047E}" presName="parentText" presStyleLbl="node1" presStyleIdx="5" presStyleCnt="9" custScaleY="802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9A7018-0ECB-4B06-B8BB-209A7B7E8932}" type="pres">
      <dgm:prSet presAssocID="{92F014C3-7A39-4B43-9C9D-8805C56A51CA}" presName="spacer" presStyleCnt="0"/>
      <dgm:spPr/>
    </dgm:pt>
    <dgm:pt modelId="{A6064F4C-B8E0-462B-900F-03FB74EE416C}" type="pres">
      <dgm:prSet presAssocID="{F32DF3DF-AE99-4F8C-84E7-CC1CC1910278}" presName="parentText" presStyleLbl="node1" presStyleIdx="6" presStyleCnt="9" custScaleY="802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66A834-D574-406E-811B-36EF566695E1}" type="pres">
      <dgm:prSet presAssocID="{08654D83-6D7A-48BB-B1E4-17C40796233C}" presName="spacer" presStyleCnt="0"/>
      <dgm:spPr/>
    </dgm:pt>
    <dgm:pt modelId="{C5FB64E8-F47C-48AD-B5CB-D5C9DA580FC2}" type="pres">
      <dgm:prSet presAssocID="{20214652-580F-458A-A847-A6E4A955082A}" presName="parentText" presStyleLbl="node1" presStyleIdx="7" presStyleCnt="9" custScaleY="12400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34F454-CA92-4192-A775-6C940631DB1B}" type="pres">
      <dgm:prSet presAssocID="{75C6A6D3-843D-4C5E-80E9-DA442727C78F}" presName="spacer" presStyleCnt="0"/>
      <dgm:spPr/>
    </dgm:pt>
    <dgm:pt modelId="{591798C8-FDB6-4AC4-8475-E8121A909EDE}" type="pres">
      <dgm:prSet presAssocID="{74C8F189-D952-4B4E-BE45-6699A9B84C7F}" presName="parentText" presStyleLbl="node1" presStyleIdx="8" presStyleCnt="9" custScaleY="802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AE2B36-C6C7-46D6-B982-EB88F2434170}" type="presOf" srcId="{20214652-580F-458A-A847-A6E4A955082A}" destId="{C5FB64E8-F47C-48AD-B5CB-D5C9DA580FC2}" srcOrd="0" destOrd="0" presId="urn:microsoft.com/office/officeart/2005/8/layout/vList2"/>
    <dgm:cxn modelId="{489C7697-5175-42CC-9BE0-C4483DA1AF53}" srcId="{1A93D4D7-CB11-4053-BC86-3ED2DEB11ABB}" destId="{DF27089C-18A6-4CE7-BDA6-3800ECEC047E}" srcOrd="5" destOrd="0" parTransId="{24361C71-07C9-4089-A8F6-74198C30DCC8}" sibTransId="{92F014C3-7A39-4B43-9C9D-8805C56A51CA}"/>
    <dgm:cxn modelId="{5D999486-AACB-4BEB-A3E3-EF0BCBC1E1A0}" type="presOf" srcId="{819C66E8-EFF7-4504-89B4-182CC1022BD0}" destId="{1A6CB5EF-692B-4A8A-A49F-A949D009444F}" srcOrd="0" destOrd="0" presId="urn:microsoft.com/office/officeart/2005/8/layout/vList2"/>
    <dgm:cxn modelId="{D7499EF6-72A1-4BBE-B1CD-96FC50443FAD}" srcId="{1A93D4D7-CB11-4053-BC86-3ED2DEB11ABB}" destId="{74C8F189-D952-4B4E-BE45-6699A9B84C7F}" srcOrd="8" destOrd="0" parTransId="{B3D18519-F0A5-4F16-9EBF-F45B82AD1808}" sibTransId="{074C71D9-2692-4D53-86FF-BAD1CD850D9D}"/>
    <dgm:cxn modelId="{C230F9EA-7E1D-49F8-BC53-BEFA28129648}" srcId="{1A93D4D7-CB11-4053-BC86-3ED2DEB11ABB}" destId="{819C66E8-EFF7-4504-89B4-182CC1022BD0}" srcOrd="2" destOrd="0" parTransId="{511F9F12-F074-40A4-869D-E0D26277C9B7}" sibTransId="{3908DD9D-32EE-4978-8995-DF2D881DF604}"/>
    <dgm:cxn modelId="{77BFE914-DBC5-49FB-9AFA-D048627AB93A}" srcId="{1A93D4D7-CB11-4053-BC86-3ED2DEB11ABB}" destId="{3B2A1D77-77E6-4616-B5F8-B427DD915EC4}" srcOrd="0" destOrd="0" parTransId="{C2A58A7A-9072-4567-A1DE-A4A0D8C42B16}" sibTransId="{FE9FD743-E21A-410C-B974-B225FCBE7660}"/>
    <dgm:cxn modelId="{593C70EB-4BC7-4780-9123-FDDA13A914D4}" srcId="{1A93D4D7-CB11-4053-BC86-3ED2DEB11ABB}" destId="{F32DF3DF-AE99-4F8C-84E7-CC1CC1910278}" srcOrd="6" destOrd="0" parTransId="{45B3219F-E902-4D8C-B67D-C604D138639B}" sibTransId="{08654D83-6D7A-48BB-B1E4-17C40796233C}"/>
    <dgm:cxn modelId="{8D9B099A-BD5E-468C-9C74-FF0BB237F943}" srcId="{1A93D4D7-CB11-4053-BC86-3ED2DEB11ABB}" destId="{08100792-A516-4A08-B712-E4F5A5F25754}" srcOrd="4" destOrd="0" parTransId="{F5BBFBD8-5B83-44FD-9E79-E405E5A091CE}" sibTransId="{608299F8-27F0-44DB-B0FA-0F4111901282}"/>
    <dgm:cxn modelId="{DB6B170C-33BC-4A4A-B6CA-1F1FD68BBDD1}" srcId="{1A93D4D7-CB11-4053-BC86-3ED2DEB11ABB}" destId="{20214652-580F-458A-A847-A6E4A955082A}" srcOrd="7" destOrd="0" parTransId="{EF8D2404-A93F-485C-86FE-2E9EB9A549F5}" sibTransId="{75C6A6D3-843D-4C5E-80E9-DA442727C78F}"/>
    <dgm:cxn modelId="{FF089CEE-0E61-4B67-ABBB-9D4C3E2E8C90}" type="presOf" srcId="{EB8DB673-8CED-44AE-8D56-69A0DCEEB871}" destId="{3690850F-5D5A-448D-9402-51B6B34B5AF8}" srcOrd="0" destOrd="0" presId="urn:microsoft.com/office/officeart/2005/8/layout/vList2"/>
    <dgm:cxn modelId="{D85DD98C-CED2-429F-9D28-BC8F9DE680F1}" type="presOf" srcId="{74C8F189-D952-4B4E-BE45-6699A9B84C7F}" destId="{591798C8-FDB6-4AC4-8475-E8121A909EDE}" srcOrd="0" destOrd="0" presId="urn:microsoft.com/office/officeart/2005/8/layout/vList2"/>
    <dgm:cxn modelId="{4938D14B-A202-49F4-B700-25C876D8651A}" type="presOf" srcId="{08100792-A516-4A08-B712-E4F5A5F25754}" destId="{F07ED49A-AEB1-4723-B9F6-071718E845C0}" srcOrd="0" destOrd="0" presId="urn:microsoft.com/office/officeart/2005/8/layout/vList2"/>
    <dgm:cxn modelId="{5F12444F-9B2B-4545-B25E-AF5C4C7023D1}" type="presOf" srcId="{F32DF3DF-AE99-4F8C-84E7-CC1CC1910278}" destId="{A6064F4C-B8E0-462B-900F-03FB74EE416C}" srcOrd="0" destOrd="0" presId="urn:microsoft.com/office/officeart/2005/8/layout/vList2"/>
    <dgm:cxn modelId="{500281BF-141A-43CD-9C90-2EB90D8DA40B}" srcId="{1A93D4D7-CB11-4053-BC86-3ED2DEB11ABB}" destId="{EB8DB673-8CED-44AE-8D56-69A0DCEEB871}" srcOrd="1" destOrd="0" parTransId="{74D477B1-190C-469C-A02E-30C3FB51120A}" sibTransId="{C609A17B-2E27-401E-82ED-8B585270A802}"/>
    <dgm:cxn modelId="{6AD6CE07-350E-4A28-B10C-D3941BE95795}" type="presOf" srcId="{1A93D4D7-CB11-4053-BC86-3ED2DEB11ABB}" destId="{83C3CB7A-80BF-4982-BDC4-78AE39AD1A7F}" srcOrd="0" destOrd="0" presId="urn:microsoft.com/office/officeart/2005/8/layout/vList2"/>
    <dgm:cxn modelId="{027D87D0-9676-450F-8F29-7C21BECA35A4}" srcId="{1A93D4D7-CB11-4053-BC86-3ED2DEB11ABB}" destId="{033436F0-4711-4583-965F-420C7018921F}" srcOrd="3" destOrd="0" parTransId="{E735DDB1-27CF-462F-9D38-CA3422D5621A}" sibTransId="{166492F3-D543-4D5A-8CBC-D2EE98221403}"/>
    <dgm:cxn modelId="{DC65B7FF-7210-41F3-BDEB-89F551DF6F7B}" type="presOf" srcId="{3B2A1D77-77E6-4616-B5F8-B427DD915EC4}" destId="{B20DDE1F-7212-473B-B9EA-F73DE0EB0589}" srcOrd="0" destOrd="0" presId="urn:microsoft.com/office/officeart/2005/8/layout/vList2"/>
    <dgm:cxn modelId="{96B0D48E-878E-4F08-BB40-E14674343EFB}" type="presOf" srcId="{DF27089C-18A6-4CE7-BDA6-3800ECEC047E}" destId="{DFD0E095-64C2-4782-A439-7FD63AF28EE0}" srcOrd="0" destOrd="0" presId="urn:microsoft.com/office/officeart/2005/8/layout/vList2"/>
    <dgm:cxn modelId="{41B25CF7-F011-45E8-A1E2-6DACD8566449}" type="presOf" srcId="{033436F0-4711-4583-965F-420C7018921F}" destId="{B294409F-131E-4037-9022-EBE75F3D9227}" srcOrd="0" destOrd="0" presId="urn:microsoft.com/office/officeart/2005/8/layout/vList2"/>
    <dgm:cxn modelId="{2E82CEE8-B2AD-4D16-81D3-95261440001E}" type="presParOf" srcId="{83C3CB7A-80BF-4982-BDC4-78AE39AD1A7F}" destId="{B20DDE1F-7212-473B-B9EA-F73DE0EB0589}" srcOrd="0" destOrd="0" presId="urn:microsoft.com/office/officeart/2005/8/layout/vList2"/>
    <dgm:cxn modelId="{3E111987-D3B6-434A-8407-A65C7C6D6465}" type="presParOf" srcId="{83C3CB7A-80BF-4982-BDC4-78AE39AD1A7F}" destId="{234A6DE7-C303-4A62-8A18-B6C2D506B2FD}" srcOrd="1" destOrd="0" presId="urn:microsoft.com/office/officeart/2005/8/layout/vList2"/>
    <dgm:cxn modelId="{C1B1A339-A5EC-4986-849F-9A26AD651E93}" type="presParOf" srcId="{83C3CB7A-80BF-4982-BDC4-78AE39AD1A7F}" destId="{3690850F-5D5A-448D-9402-51B6B34B5AF8}" srcOrd="2" destOrd="0" presId="urn:microsoft.com/office/officeart/2005/8/layout/vList2"/>
    <dgm:cxn modelId="{966566E7-3473-4543-8B3D-C999F89BF167}" type="presParOf" srcId="{83C3CB7A-80BF-4982-BDC4-78AE39AD1A7F}" destId="{D01CD3E9-87BD-4C7F-AFA8-E0AEFA6FFC6A}" srcOrd="3" destOrd="0" presId="urn:microsoft.com/office/officeart/2005/8/layout/vList2"/>
    <dgm:cxn modelId="{59A1DFC7-DB19-47D0-9B46-6B11F84BFAF8}" type="presParOf" srcId="{83C3CB7A-80BF-4982-BDC4-78AE39AD1A7F}" destId="{1A6CB5EF-692B-4A8A-A49F-A949D009444F}" srcOrd="4" destOrd="0" presId="urn:microsoft.com/office/officeart/2005/8/layout/vList2"/>
    <dgm:cxn modelId="{0AE14A6C-229E-4150-8513-886B16ADB9AC}" type="presParOf" srcId="{83C3CB7A-80BF-4982-BDC4-78AE39AD1A7F}" destId="{D4CD2C73-0BAC-4F1B-916C-1F40E3F00F7D}" srcOrd="5" destOrd="0" presId="urn:microsoft.com/office/officeart/2005/8/layout/vList2"/>
    <dgm:cxn modelId="{36B60C22-C760-4BF1-84FC-1A45B5D95C67}" type="presParOf" srcId="{83C3CB7A-80BF-4982-BDC4-78AE39AD1A7F}" destId="{B294409F-131E-4037-9022-EBE75F3D9227}" srcOrd="6" destOrd="0" presId="urn:microsoft.com/office/officeart/2005/8/layout/vList2"/>
    <dgm:cxn modelId="{EC8877E9-C475-4D73-875B-2EEBA2BAF343}" type="presParOf" srcId="{83C3CB7A-80BF-4982-BDC4-78AE39AD1A7F}" destId="{A87D0673-9A04-46A2-9F3A-CDD693DB1789}" srcOrd="7" destOrd="0" presId="urn:microsoft.com/office/officeart/2005/8/layout/vList2"/>
    <dgm:cxn modelId="{7DE7F48E-5557-4D64-8EF5-0AFE1FA1248B}" type="presParOf" srcId="{83C3CB7A-80BF-4982-BDC4-78AE39AD1A7F}" destId="{F07ED49A-AEB1-4723-B9F6-071718E845C0}" srcOrd="8" destOrd="0" presId="urn:microsoft.com/office/officeart/2005/8/layout/vList2"/>
    <dgm:cxn modelId="{5364CC9B-A577-4C66-98D8-68AE0CAE0623}" type="presParOf" srcId="{83C3CB7A-80BF-4982-BDC4-78AE39AD1A7F}" destId="{2BDFCA80-A066-43E4-8BDB-6B1C99F0C0E1}" srcOrd="9" destOrd="0" presId="urn:microsoft.com/office/officeart/2005/8/layout/vList2"/>
    <dgm:cxn modelId="{7B5B682A-55D9-47F5-BE6B-D738DF09180E}" type="presParOf" srcId="{83C3CB7A-80BF-4982-BDC4-78AE39AD1A7F}" destId="{DFD0E095-64C2-4782-A439-7FD63AF28EE0}" srcOrd="10" destOrd="0" presId="urn:microsoft.com/office/officeart/2005/8/layout/vList2"/>
    <dgm:cxn modelId="{76DA50C8-806E-4A68-87A4-7C3B9613CDFC}" type="presParOf" srcId="{83C3CB7A-80BF-4982-BDC4-78AE39AD1A7F}" destId="{7D9A7018-0ECB-4B06-B8BB-209A7B7E8932}" srcOrd="11" destOrd="0" presId="urn:microsoft.com/office/officeart/2005/8/layout/vList2"/>
    <dgm:cxn modelId="{8C150FB0-2008-4CD8-84AE-F92DE0079A4D}" type="presParOf" srcId="{83C3CB7A-80BF-4982-BDC4-78AE39AD1A7F}" destId="{A6064F4C-B8E0-462B-900F-03FB74EE416C}" srcOrd="12" destOrd="0" presId="urn:microsoft.com/office/officeart/2005/8/layout/vList2"/>
    <dgm:cxn modelId="{5F98D79F-E02D-4907-80FD-96C38AEE83C0}" type="presParOf" srcId="{83C3CB7A-80BF-4982-BDC4-78AE39AD1A7F}" destId="{6866A834-D574-406E-811B-36EF566695E1}" srcOrd="13" destOrd="0" presId="urn:microsoft.com/office/officeart/2005/8/layout/vList2"/>
    <dgm:cxn modelId="{5FA50630-CD40-45D9-A632-F68683BE41B0}" type="presParOf" srcId="{83C3CB7A-80BF-4982-BDC4-78AE39AD1A7F}" destId="{C5FB64E8-F47C-48AD-B5CB-D5C9DA580FC2}" srcOrd="14" destOrd="0" presId="urn:microsoft.com/office/officeart/2005/8/layout/vList2"/>
    <dgm:cxn modelId="{06081A5D-1EB6-4DE0-99B0-755836B41775}" type="presParOf" srcId="{83C3CB7A-80BF-4982-BDC4-78AE39AD1A7F}" destId="{7A34F454-CA92-4192-A775-6C940631DB1B}" srcOrd="15" destOrd="0" presId="urn:microsoft.com/office/officeart/2005/8/layout/vList2"/>
    <dgm:cxn modelId="{90A6E41D-CE90-4079-BAF5-E6786B0C61C8}" type="presParOf" srcId="{83C3CB7A-80BF-4982-BDC4-78AE39AD1A7F}" destId="{591798C8-FDB6-4AC4-8475-E8121A909ED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ADAF21-D664-48A3-8F49-4DC7384210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0D5FBE-5761-42B0-B871-D97481C59886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ES_tradnl" sz="3600" dirty="0" err="1" smtClean="0">
              <a:solidFill>
                <a:srgbClr val="3A0000"/>
              </a:solidFill>
            </a:rPr>
            <a:t>Microbiota</a:t>
          </a:r>
          <a:r>
            <a:rPr lang="es-ES_tradnl" sz="3600" dirty="0" smtClean="0">
              <a:solidFill>
                <a:srgbClr val="3A0000"/>
              </a:solidFill>
            </a:rPr>
            <a:t> Intestinal </a:t>
          </a:r>
          <a:endParaRPr lang="es-ES" sz="3600" dirty="0">
            <a:solidFill>
              <a:srgbClr val="3A0000"/>
            </a:solidFill>
          </a:endParaRPr>
        </a:p>
      </dgm:t>
    </dgm:pt>
    <dgm:pt modelId="{B68AC70B-B705-471C-9A93-9323E19907AB}" type="parTrans" cxnId="{80096503-973A-4866-A286-7E4CB53CAE69}">
      <dgm:prSet/>
      <dgm:spPr/>
      <dgm:t>
        <a:bodyPr/>
        <a:lstStyle/>
        <a:p>
          <a:endParaRPr lang="es-ES"/>
        </a:p>
      </dgm:t>
    </dgm:pt>
    <dgm:pt modelId="{17C22957-B6E3-4CF9-9517-B61F5D7FBF5E}" type="sibTrans" cxnId="{80096503-973A-4866-A286-7E4CB53CAE69}">
      <dgm:prSet/>
      <dgm:spPr/>
      <dgm:t>
        <a:bodyPr/>
        <a:lstStyle/>
        <a:p>
          <a:endParaRPr lang="es-ES"/>
        </a:p>
      </dgm:t>
    </dgm:pt>
    <dgm:pt modelId="{A7136B61-9032-4556-8B17-823D5F674C5D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_tradnl" dirty="0" smtClean="0"/>
            <a:t>Reservorio habitual </a:t>
          </a:r>
          <a:r>
            <a:rPr lang="es-ES_tradnl" dirty="0" err="1" smtClean="0"/>
            <a:t>uropatógenos</a:t>
          </a:r>
          <a:r>
            <a:rPr lang="es-ES_tradnl" dirty="0" smtClean="0"/>
            <a:t> (E </a:t>
          </a:r>
          <a:r>
            <a:rPr lang="es-ES_tradnl" dirty="0" err="1" smtClean="0"/>
            <a:t>coli</a:t>
          </a:r>
          <a:r>
            <a:rPr lang="es-ES_tradnl" dirty="0" smtClean="0"/>
            <a:t>)</a:t>
          </a:r>
          <a:endParaRPr lang="es-ES" dirty="0"/>
        </a:p>
      </dgm:t>
    </dgm:pt>
    <dgm:pt modelId="{2B841E5B-074C-4582-B8BA-CE246A091426}" type="parTrans" cxnId="{EF68804B-C3EC-4891-A0B3-1A837BEB7360}">
      <dgm:prSet/>
      <dgm:spPr/>
      <dgm:t>
        <a:bodyPr/>
        <a:lstStyle/>
        <a:p>
          <a:endParaRPr lang="es-ES"/>
        </a:p>
      </dgm:t>
    </dgm:pt>
    <dgm:pt modelId="{9E05E6E6-ACC5-44D7-8AE9-F90D1EDA673D}" type="sibTrans" cxnId="{EF68804B-C3EC-4891-A0B3-1A837BEB7360}">
      <dgm:prSet/>
      <dgm:spPr/>
      <dgm:t>
        <a:bodyPr/>
        <a:lstStyle/>
        <a:p>
          <a:endParaRPr lang="es-ES"/>
        </a:p>
      </dgm:t>
    </dgm:pt>
    <dgm:pt modelId="{CB350CD2-FD0E-47F8-B8EA-F578C0713613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_tradnl" dirty="0" smtClean="0"/>
            <a:t>Ascenso desde zona </a:t>
          </a:r>
          <a:r>
            <a:rPr lang="es-ES_tradnl" dirty="0" err="1" smtClean="0"/>
            <a:t>periuretral</a:t>
          </a:r>
          <a:endParaRPr lang="es-ES" dirty="0"/>
        </a:p>
      </dgm:t>
    </dgm:pt>
    <dgm:pt modelId="{A041B4B5-E18E-40D2-9AEB-F5B650660B38}" type="parTrans" cxnId="{93D0C88E-EB1D-4FBE-AB63-C36ADB0796C2}">
      <dgm:prSet/>
      <dgm:spPr/>
      <dgm:t>
        <a:bodyPr/>
        <a:lstStyle/>
        <a:p>
          <a:endParaRPr lang="es-ES"/>
        </a:p>
      </dgm:t>
    </dgm:pt>
    <dgm:pt modelId="{83D59F72-E06D-4EFB-B457-A134E6E4373F}" type="sibTrans" cxnId="{93D0C88E-EB1D-4FBE-AB63-C36ADB0796C2}">
      <dgm:prSet/>
      <dgm:spPr/>
      <dgm:t>
        <a:bodyPr/>
        <a:lstStyle/>
        <a:p>
          <a:endParaRPr lang="es-ES"/>
        </a:p>
      </dgm:t>
    </dgm:pt>
    <dgm:pt modelId="{8E30DAC9-AEC1-4B2B-A719-4A9EA9907804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_tradnl" sz="3600" dirty="0" err="1" smtClean="0">
              <a:solidFill>
                <a:srgbClr val="3A0000"/>
              </a:solidFill>
            </a:rPr>
            <a:t>Microbiota</a:t>
          </a:r>
          <a:r>
            <a:rPr lang="es-ES_tradnl" sz="3600" dirty="0" smtClean="0">
              <a:solidFill>
                <a:srgbClr val="3A0000"/>
              </a:solidFill>
            </a:rPr>
            <a:t> Vaginal</a:t>
          </a:r>
          <a:endParaRPr lang="es-ES" sz="3600" dirty="0">
            <a:solidFill>
              <a:srgbClr val="3A0000"/>
            </a:solidFill>
          </a:endParaRPr>
        </a:p>
      </dgm:t>
    </dgm:pt>
    <dgm:pt modelId="{7D8592F8-423B-4DF5-A630-4967E751AE64}" type="parTrans" cxnId="{181996ED-60E3-4A55-8A60-200817F2AD19}">
      <dgm:prSet/>
      <dgm:spPr/>
      <dgm:t>
        <a:bodyPr/>
        <a:lstStyle/>
        <a:p>
          <a:endParaRPr lang="es-ES"/>
        </a:p>
      </dgm:t>
    </dgm:pt>
    <dgm:pt modelId="{34032EB5-FFB7-4F42-A771-1E5CE7ACCF2B}" type="sibTrans" cxnId="{181996ED-60E3-4A55-8A60-200817F2AD19}">
      <dgm:prSet/>
      <dgm:spPr/>
      <dgm:t>
        <a:bodyPr/>
        <a:lstStyle/>
        <a:p>
          <a:endParaRPr lang="es-ES"/>
        </a:p>
      </dgm:t>
    </dgm:pt>
    <dgm:pt modelId="{1A9FD479-455D-4D5B-881F-4954EF5742A8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_tradnl" dirty="0" err="1" smtClean="0"/>
            <a:t>Lactobacillus</a:t>
          </a:r>
          <a:r>
            <a:rPr lang="es-ES_tradnl" dirty="0" smtClean="0"/>
            <a:t> menor predisposición a infección que anaerobios, Gram -,…</a:t>
          </a:r>
          <a:endParaRPr lang="es-ES" dirty="0"/>
        </a:p>
      </dgm:t>
    </dgm:pt>
    <dgm:pt modelId="{21809AD0-3AEE-4D86-B7B7-FC438245B2F2}" type="parTrans" cxnId="{57D35DA7-895D-4C37-8A03-C2BAC25EFC1A}">
      <dgm:prSet/>
      <dgm:spPr/>
      <dgm:t>
        <a:bodyPr/>
        <a:lstStyle/>
        <a:p>
          <a:endParaRPr lang="es-ES"/>
        </a:p>
      </dgm:t>
    </dgm:pt>
    <dgm:pt modelId="{CD8D26FC-6F2E-497F-9373-9C796AE7E248}" type="sibTrans" cxnId="{57D35DA7-895D-4C37-8A03-C2BAC25EFC1A}">
      <dgm:prSet/>
      <dgm:spPr/>
      <dgm:t>
        <a:bodyPr/>
        <a:lstStyle/>
        <a:p>
          <a:endParaRPr lang="es-ES"/>
        </a:p>
      </dgm:t>
    </dgm:pt>
    <dgm:pt modelId="{FE56951E-BE51-4F8E-87AE-78114F8F74F6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_tradnl" dirty="0" err="1" smtClean="0"/>
            <a:t>Lactobacillus</a:t>
          </a:r>
          <a:r>
            <a:rPr lang="es-ES_tradnl" dirty="0" smtClean="0"/>
            <a:t> interfiere adherencia: moléculas defensivas, compite por mismo espacio y nutrientes</a:t>
          </a:r>
          <a:endParaRPr lang="es-ES" dirty="0"/>
        </a:p>
      </dgm:t>
    </dgm:pt>
    <dgm:pt modelId="{3E67DE21-1EC1-43EA-A9C6-307121FC6767}" type="parTrans" cxnId="{211F7ED1-14CF-46B2-9C99-A884DD70F8D3}">
      <dgm:prSet/>
      <dgm:spPr/>
      <dgm:t>
        <a:bodyPr/>
        <a:lstStyle/>
        <a:p>
          <a:endParaRPr lang="es-ES"/>
        </a:p>
      </dgm:t>
    </dgm:pt>
    <dgm:pt modelId="{3BA99847-8F60-4B26-8095-4367B583CE65}" type="sibTrans" cxnId="{211F7ED1-14CF-46B2-9C99-A884DD70F8D3}">
      <dgm:prSet/>
      <dgm:spPr/>
      <dgm:t>
        <a:bodyPr/>
        <a:lstStyle/>
        <a:p>
          <a:endParaRPr lang="es-ES"/>
        </a:p>
      </dgm:t>
    </dgm:pt>
    <dgm:pt modelId="{CF4782BA-0956-4935-82DD-1B67E8B30B4F}">
      <dgm:prSet phldrT="[Texto]" custT="1"/>
      <dgm:spPr>
        <a:solidFill>
          <a:schemeClr val="bg2"/>
        </a:solidFill>
      </dgm:spPr>
      <dgm:t>
        <a:bodyPr/>
        <a:lstStyle/>
        <a:p>
          <a:r>
            <a:rPr lang="es-ES_tradnl" sz="3600" dirty="0" err="1" smtClean="0">
              <a:solidFill>
                <a:srgbClr val="3A0000"/>
              </a:solidFill>
            </a:rPr>
            <a:t>Microbiota</a:t>
          </a:r>
          <a:r>
            <a:rPr lang="es-ES_tradnl" sz="3600" dirty="0" smtClean="0">
              <a:solidFill>
                <a:srgbClr val="3A0000"/>
              </a:solidFill>
            </a:rPr>
            <a:t> Urinaria</a:t>
          </a:r>
          <a:endParaRPr lang="es-ES" sz="3600" dirty="0">
            <a:solidFill>
              <a:srgbClr val="3A0000"/>
            </a:solidFill>
          </a:endParaRPr>
        </a:p>
      </dgm:t>
    </dgm:pt>
    <dgm:pt modelId="{78D300A0-7283-44D4-8629-1628095EC8D8}" type="parTrans" cxnId="{F8781ED1-E2E1-4187-889F-4CE6B315EF56}">
      <dgm:prSet/>
      <dgm:spPr/>
      <dgm:t>
        <a:bodyPr/>
        <a:lstStyle/>
        <a:p>
          <a:endParaRPr lang="es-ES"/>
        </a:p>
      </dgm:t>
    </dgm:pt>
    <dgm:pt modelId="{C97340EC-E4BA-41A9-9566-D2FA060146CB}" type="sibTrans" cxnId="{F8781ED1-E2E1-4187-889F-4CE6B315EF56}">
      <dgm:prSet/>
      <dgm:spPr/>
      <dgm:t>
        <a:bodyPr/>
        <a:lstStyle/>
        <a:p>
          <a:endParaRPr lang="es-ES"/>
        </a:p>
      </dgm:t>
    </dgm:pt>
    <dgm:pt modelId="{9CCC1A7F-03C2-4FE8-A5FB-047D38F23AF0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_tradnl" dirty="0" smtClean="0"/>
            <a:t>Papel en estudio</a:t>
          </a:r>
          <a:endParaRPr lang="es-ES" dirty="0"/>
        </a:p>
      </dgm:t>
    </dgm:pt>
    <dgm:pt modelId="{B19C9BE5-0C69-4D8A-9787-38C809072CD2}" type="parTrans" cxnId="{31321C87-FB45-4E27-AB41-09A190DA5340}">
      <dgm:prSet/>
      <dgm:spPr/>
      <dgm:t>
        <a:bodyPr/>
        <a:lstStyle/>
        <a:p>
          <a:endParaRPr lang="es-ES"/>
        </a:p>
      </dgm:t>
    </dgm:pt>
    <dgm:pt modelId="{A553C5DB-7988-4A04-ABE2-F650998F8951}" type="sibTrans" cxnId="{31321C87-FB45-4E27-AB41-09A190DA5340}">
      <dgm:prSet/>
      <dgm:spPr/>
      <dgm:t>
        <a:bodyPr/>
        <a:lstStyle/>
        <a:p>
          <a:endParaRPr lang="es-ES"/>
        </a:p>
      </dgm:t>
    </dgm:pt>
    <dgm:pt modelId="{D51FB0EE-75D1-4BBA-946B-5839F9F76CAC}">
      <dgm:prSet phldrT="[Texto]" phldr="1"/>
      <dgm:spPr>
        <a:solidFill>
          <a:schemeClr val="bg2">
            <a:alpha val="90000"/>
          </a:schemeClr>
        </a:solidFill>
      </dgm:spPr>
      <dgm:t>
        <a:bodyPr/>
        <a:lstStyle/>
        <a:p>
          <a:endParaRPr lang="es-ES"/>
        </a:p>
      </dgm:t>
    </dgm:pt>
    <dgm:pt modelId="{4A3FF4E0-FDA4-4155-AEEF-1C5BD6D48337}" type="parTrans" cxnId="{2D719640-7D03-44D8-9F15-D953F07922AC}">
      <dgm:prSet/>
      <dgm:spPr/>
      <dgm:t>
        <a:bodyPr/>
        <a:lstStyle/>
        <a:p>
          <a:endParaRPr lang="es-ES"/>
        </a:p>
      </dgm:t>
    </dgm:pt>
    <dgm:pt modelId="{EDE22574-E3D7-4735-A8A2-F96F2EBA8513}" type="sibTrans" cxnId="{2D719640-7D03-44D8-9F15-D953F07922AC}">
      <dgm:prSet/>
      <dgm:spPr/>
      <dgm:t>
        <a:bodyPr/>
        <a:lstStyle/>
        <a:p>
          <a:endParaRPr lang="es-ES"/>
        </a:p>
      </dgm:t>
    </dgm:pt>
    <dgm:pt modelId="{F0AF72CD-8556-486C-81AD-50A6A03A5790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_tradnl" dirty="0" smtClean="0"/>
            <a:t>L </a:t>
          </a:r>
          <a:r>
            <a:rPr lang="es-ES_tradnl" dirty="0" err="1" smtClean="0"/>
            <a:t>crispatus</a:t>
          </a:r>
          <a:r>
            <a:rPr lang="es-ES_tradnl" dirty="0" smtClean="0"/>
            <a:t> (protector) vs. L. </a:t>
          </a:r>
          <a:r>
            <a:rPr lang="es-ES_tradnl" dirty="0" err="1" smtClean="0"/>
            <a:t>gasseri</a:t>
          </a:r>
          <a:endParaRPr lang="es-ES" dirty="0"/>
        </a:p>
      </dgm:t>
    </dgm:pt>
    <dgm:pt modelId="{B6881B2E-3D8B-4951-A687-242152F99EEF}" type="parTrans" cxnId="{4FD35466-2EA2-448C-A7DC-B62F809C05E2}">
      <dgm:prSet/>
      <dgm:spPr/>
      <dgm:t>
        <a:bodyPr/>
        <a:lstStyle/>
        <a:p>
          <a:endParaRPr lang="es-ES"/>
        </a:p>
      </dgm:t>
    </dgm:pt>
    <dgm:pt modelId="{96F9B1B5-9F79-4B2A-9D6A-5BBB1FF804C5}" type="sibTrans" cxnId="{4FD35466-2EA2-448C-A7DC-B62F809C05E2}">
      <dgm:prSet/>
      <dgm:spPr/>
      <dgm:t>
        <a:bodyPr/>
        <a:lstStyle/>
        <a:p>
          <a:endParaRPr lang="es-ES"/>
        </a:p>
      </dgm:t>
    </dgm:pt>
    <dgm:pt modelId="{8DF6A696-CDFF-44D3-8F61-206C48A949A2}">
      <dgm:prSet phldrT="[Texto]"/>
      <dgm:spPr>
        <a:solidFill>
          <a:schemeClr val="bg2">
            <a:alpha val="90000"/>
          </a:schemeClr>
        </a:solidFill>
      </dgm:spPr>
      <dgm:t>
        <a:bodyPr/>
        <a:lstStyle/>
        <a:p>
          <a:endParaRPr lang="es-ES" dirty="0"/>
        </a:p>
      </dgm:t>
    </dgm:pt>
    <dgm:pt modelId="{EA1762DD-1310-4A8C-9B9B-5E2DA96891CD}" type="parTrans" cxnId="{C0115A27-0391-4F07-B98C-E9E3454DF7BF}">
      <dgm:prSet/>
      <dgm:spPr/>
      <dgm:t>
        <a:bodyPr/>
        <a:lstStyle/>
        <a:p>
          <a:endParaRPr lang="es-ES"/>
        </a:p>
      </dgm:t>
    </dgm:pt>
    <dgm:pt modelId="{BCC07498-EEBD-4421-A67E-58E159C82260}" type="sibTrans" cxnId="{C0115A27-0391-4F07-B98C-E9E3454DF7BF}">
      <dgm:prSet/>
      <dgm:spPr/>
      <dgm:t>
        <a:bodyPr/>
        <a:lstStyle/>
        <a:p>
          <a:endParaRPr lang="es-ES"/>
        </a:p>
      </dgm:t>
    </dgm:pt>
    <dgm:pt modelId="{E59B93CD-2219-4EE5-8782-31280D6D1621}" type="pres">
      <dgm:prSet presAssocID="{4FADAF21-D664-48A3-8F49-4DC7384210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AA0752-5CB6-49AD-BA76-7AF0A91A97C6}" type="pres">
      <dgm:prSet presAssocID="{C90D5FBE-5761-42B0-B871-D97481C59886}" presName="linNode" presStyleCnt="0"/>
      <dgm:spPr/>
    </dgm:pt>
    <dgm:pt modelId="{61B9CB5E-BD6A-4F82-996F-6722F5D5DD10}" type="pres">
      <dgm:prSet presAssocID="{C90D5FBE-5761-42B0-B871-D97481C59886}" presName="parentText" presStyleLbl="node1" presStyleIdx="0" presStyleCnt="3" custLinFactNeighborY="-312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8BEBFE-CD7C-42A0-B274-BEAD2C99CC49}" type="pres">
      <dgm:prSet presAssocID="{C90D5FBE-5761-42B0-B871-D97481C59886}" presName="descendantText" presStyleLbl="alignAccFollowNode1" presStyleIdx="0" presStyleCnt="3" custLinFactNeighborX="2082" custLinFactNeighborY="-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238CCD-7371-4578-A8FE-7037999DA055}" type="pres">
      <dgm:prSet presAssocID="{17C22957-B6E3-4CF9-9517-B61F5D7FBF5E}" presName="sp" presStyleCnt="0"/>
      <dgm:spPr/>
    </dgm:pt>
    <dgm:pt modelId="{F2E272BF-5FE7-4BD9-90EB-77CD7D592F3A}" type="pres">
      <dgm:prSet presAssocID="{8E30DAC9-AEC1-4B2B-A719-4A9EA9907804}" presName="linNode" presStyleCnt="0"/>
      <dgm:spPr/>
    </dgm:pt>
    <dgm:pt modelId="{BC074CD0-10C9-4809-9A65-8B632EC49BF1}" type="pres">
      <dgm:prSet presAssocID="{8E30DAC9-AEC1-4B2B-A719-4A9EA990780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499D69-5E9F-49D3-8ADB-247881295D16}" type="pres">
      <dgm:prSet presAssocID="{8E30DAC9-AEC1-4B2B-A719-4A9EA9907804}" presName="descendantText" presStyleLbl="alignAccFollowNode1" presStyleIdx="1" presStyleCnt="3" custScaleY="1741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C49EF8-F749-4F13-A6D2-7925F01F205A}" type="pres">
      <dgm:prSet presAssocID="{34032EB5-FFB7-4F42-A771-1E5CE7ACCF2B}" presName="sp" presStyleCnt="0"/>
      <dgm:spPr/>
    </dgm:pt>
    <dgm:pt modelId="{1850583F-5DA4-4A92-9785-91A67CEB2B40}" type="pres">
      <dgm:prSet presAssocID="{CF4782BA-0956-4935-82DD-1B67E8B30B4F}" presName="linNode" presStyleCnt="0"/>
      <dgm:spPr/>
    </dgm:pt>
    <dgm:pt modelId="{251B818D-9BEA-47AD-80D3-778BA609D6DD}" type="pres">
      <dgm:prSet presAssocID="{CF4782BA-0956-4935-82DD-1B67E8B30B4F}" presName="parentText" presStyleLbl="node1" presStyleIdx="2" presStyleCnt="3" custLinFactNeighborY="-106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C33740-37D9-4287-A40D-554B519F3712}" type="pres">
      <dgm:prSet presAssocID="{CF4782BA-0956-4935-82DD-1B67E8B30B4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1F7ED1-14CF-46B2-9C99-A884DD70F8D3}" srcId="{8E30DAC9-AEC1-4B2B-A719-4A9EA9907804}" destId="{FE56951E-BE51-4F8E-87AE-78114F8F74F6}" srcOrd="1" destOrd="0" parTransId="{3E67DE21-1EC1-43EA-A9C6-307121FC6767}" sibTransId="{3BA99847-8F60-4B26-8095-4367B583CE65}"/>
    <dgm:cxn modelId="{470A23AF-35C0-4AEC-A26B-F35C7762B0A2}" type="presOf" srcId="{8DF6A696-CDFF-44D3-8F61-206C48A949A2}" destId="{66C33740-37D9-4287-A40D-554B519F3712}" srcOrd="0" destOrd="0" presId="urn:microsoft.com/office/officeart/2005/8/layout/vList5"/>
    <dgm:cxn modelId="{80096503-973A-4866-A286-7E4CB53CAE69}" srcId="{4FADAF21-D664-48A3-8F49-4DC7384210C5}" destId="{C90D5FBE-5761-42B0-B871-D97481C59886}" srcOrd="0" destOrd="0" parTransId="{B68AC70B-B705-471C-9A93-9323E19907AB}" sibTransId="{17C22957-B6E3-4CF9-9517-B61F5D7FBF5E}"/>
    <dgm:cxn modelId="{F8781ED1-E2E1-4187-889F-4CE6B315EF56}" srcId="{4FADAF21-D664-48A3-8F49-4DC7384210C5}" destId="{CF4782BA-0956-4935-82DD-1B67E8B30B4F}" srcOrd="2" destOrd="0" parTransId="{78D300A0-7283-44D4-8629-1628095EC8D8}" sibTransId="{C97340EC-E4BA-41A9-9566-D2FA060146CB}"/>
    <dgm:cxn modelId="{181996ED-60E3-4A55-8A60-200817F2AD19}" srcId="{4FADAF21-D664-48A3-8F49-4DC7384210C5}" destId="{8E30DAC9-AEC1-4B2B-A719-4A9EA9907804}" srcOrd="1" destOrd="0" parTransId="{7D8592F8-423B-4DF5-A630-4967E751AE64}" sibTransId="{34032EB5-FFB7-4F42-A771-1E5CE7ACCF2B}"/>
    <dgm:cxn modelId="{57D35DA7-895D-4C37-8A03-C2BAC25EFC1A}" srcId="{8E30DAC9-AEC1-4B2B-A719-4A9EA9907804}" destId="{1A9FD479-455D-4D5B-881F-4954EF5742A8}" srcOrd="0" destOrd="0" parTransId="{21809AD0-3AEE-4D86-B7B7-FC438245B2F2}" sibTransId="{CD8D26FC-6F2E-497F-9373-9C796AE7E248}"/>
    <dgm:cxn modelId="{31321C87-FB45-4E27-AB41-09A190DA5340}" srcId="{CF4782BA-0956-4935-82DD-1B67E8B30B4F}" destId="{9CCC1A7F-03C2-4FE8-A5FB-047D38F23AF0}" srcOrd="1" destOrd="0" parTransId="{B19C9BE5-0C69-4D8A-9787-38C809072CD2}" sibTransId="{A553C5DB-7988-4A04-ABE2-F650998F8951}"/>
    <dgm:cxn modelId="{EF68804B-C3EC-4891-A0B3-1A837BEB7360}" srcId="{C90D5FBE-5761-42B0-B871-D97481C59886}" destId="{A7136B61-9032-4556-8B17-823D5F674C5D}" srcOrd="0" destOrd="0" parTransId="{2B841E5B-074C-4582-B8BA-CE246A091426}" sibTransId="{9E05E6E6-ACC5-44D7-8AE9-F90D1EDA673D}"/>
    <dgm:cxn modelId="{1A216F44-352E-44AC-A92E-B56E3D55DFC4}" type="presOf" srcId="{1A9FD479-455D-4D5B-881F-4954EF5742A8}" destId="{04499D69-5E9F-49D3-8ADB-247881295D16}" srcOrd="0" destOrd="0" presId="urn:microsoft.com/office/officeart/2005/8/layout/vList5"/>
    <dgm:cxn modelId="{843019D2-50FE-4183-AE1C-AF044828937B}" type="presOf" srcId="{A7136B61-9032-4556-8B17-823D5F674C5D}" destId="{F98BEBFE-CD7C-42A0-B274-BEAD2C99CC49}" srcOrd="0" destOrd="0" presId="urn:microsoft.com/office/officeart/2005/8/layout/vList5"/>
    <dgm:cxn modelId="{2D719640-7D03-44D8-9F15-D953F07922AC}" srcId="{CF4782BA-0956-4935-82DD-1B67E8B30B4F}" destId="{D51FB0EE-75D1-4BBA-946B-5839F9F76CAC}" srcOrd="2" destOrd="0" parTransId="{4A3FF4E0-FDA4-4155-AEEF-1C5BD6D48337}" sibTransId="{EDE22574-E3D7-4735-A8A2-F96F2EBA8513}"/>
    <dgm:cxn modelId="{4FD35466-2EA2-448C-A7DC-B62F809C05E2}" srcId="{8E30DAC9-AEC1-4B2B-A719-4A9EA9907804}" destId="{F0AF72CD-8556-486C-81AD-50A6A03A5790}" srcOrd="2" destOrd="0" parTransId="{B6881B2E-3D8B-4951-A687-242152F99EEF}" sibTransId="{96F9B1B5-9F79-4B2A-9D6A-5BBB1FF804C5}"/>
    <dgm:cxn modelId="{C0115A27-0391-4F07-B98C-E9E3454DF7BF}" srcId="{CF4782BA-0956-4935-82DD-1B67E8B30B4F}" destId="{8DF6A696-CDFF-44D3-8F61-206C48A949A2}" srcOrd="0" destOrd="0" parTransId="{EA1762DD-1310-4A8C-9B9B-5E2DA96891CD}" sibTransId="{BCC07498-EEBD-4421-A67E-58E159C82260}"/>
    <dgm:cxn modelId="{DAB97FD1-D41A-495C-93C0-3E0146A2CD05}" type="presOf" srcId="{F0AF72CD-8556-486C-81AD-50A6A03A5790}" destId="{04499D69-5E9F-49D3-8ADB-247881295D16}" srcOrd="0" destOrd="2" presId="urn:microsoft.com/office/officeart/2005/8/layout/vList5"/>
    <dgm:cxn modelId="{5BC9D188-2286-4567-8147-6C0BDED66068}" type="presOf" srcId="{CB350CD2-FD0E-47F8-B8EA-F578C0713613}" destId="{F98BEBFE-CD7C-42A0-B274-BEAD2C99CC49}" srcOrd="0" destOrd="1" presId="urn:microsoft.com/office/officeart/2005/8/layout/vList5"/>
    <dgm:cxn modelId="{151681FC-8A4B-4504-9739-1D762157EDD3}" type="presOf" srcId="{C90D5FBE-5761-42B0-B871-D97481C59886}" destId="{61B9CB5E-BD6A-4F82-996F-6722F5D5DD10}" srcOrd="0" destOrd="0" presId="urn:microsoft.com/office/officeart/2005/8/layout/vList5"/>
    <dgm:cxn modelId="{93D0C88E-EB1D-4FBE-AB63-C36ADB0796C2}" srcId="{C90D5FBE-5761-42B0-B871-D97481C59886}" destId="{CB350CD2-FD0E-47F8-B8EA-F578C0713613}" srcOrd="1" destOrd="0" parTransId="{A041B4B5-E18E-40D2-9AEB-F5B650660B38}" sibTransId="{83D59F72-E06D-4EFB-B457-A134E6E4373F}"/>
    <dgm:cxn modelId="{BEFFFBDC-762F-44F9-AB1E-5AB1109AD186}" type="presOf" srcId="{CF4782BA-0956-4935-82DD-1B67E8B30B4F}" destId="{251B818D-9BEA-47AD-80D3-778BA609D6DD}" srcOrd="0" destOrd="0" presId="urn:microsoft.com/office/officeart/2005/8/layout/vList5"/>
    <dgm:cxn modelId="{633DE438-186D-4F38-B872-3AF99D126E28}" type="presOf" srcId="{9CCC1A7F-03C2-4FE8-A5FB-047D38F23AF0}" destId="{66C33740-37D9-4287-A40D-554B519F3712}" srcOrd="0" destOrd="1" presId="urn:microsoft.com/office/officeart/2005/8/layout/vList5"/>
    <dgm:cxn modelId="{5A3C9476-2606-4089-82FC-AE335340534F}" type="presOf" srcId="{4FADAF21-D664-48A3-8F49-4DC7384210C5}" destId="{E59B93CD-2219-4EE5-8782-31280D6D1621}" srcOrd="0" destOrd="0" presId="urn:microsoft.com/office/officeart/2005/8/layout/vList5"/>
    <dgm:cxn modelId="{AD0F44A4-479B-45C4-B40F-654BA999AB84}" type="presOf" srcId="{FE56951E-BE51-4F8E-87AE-78114F8F74F6}" destId="{04499D69-5E9F-49D3-8ADB-247881295D16}" srcOrd="0" destOrd="1" presId="urn:microsoft.com/office/officeart/2005/8/layout/vList5"/>
    <dgm:cxn modelId="{5EC86DC4-305D-4C7E-9519-640E41FF5DE6}" type="presOf" srcId="{D51FB0EE-75D1-4BBA-946B-5839F9F76CAC}" destId="{66C33740-37D9-4287-A40D-554B519F3712}" srcOrd="0" destOrd="2" presId="urn:microsoft.com/office/officeart/2005/8/layout/vList5"/>
    <dgm:cxn modelId="{7907E9DC-C51C-4D60-862A-53C36B4A10FB}" type="presOf" srcId="{8E30DAC9-AEC1-4B2B-A719-4A9EA9907804}" destId="{BC074CD0-10C9-4809-9A65-8B632EC49BF1}" srcOrd="0" destOrd="0" presId="urn:microsoft.com/office/officeart/2005/8/layout/vList5"/>
    <dgm:cxn modelId="{00A94694-58D9-43A5-8487-6442D4B3A542}" type="presParOf" srcId="{E59B93CD-2219-4EE5-8782-31280D6D1621}" destId="{4DAA0752-5CB6-49AD-BA76-7AF0A91A97C6}" srcOrd="0" destOrd="0" presId="urn:microsoft.com/office/officeart/2005/8/layout/vList5"/>
    <dgm:cxn modelId="{A85D2F2B-50F3-4357-AD61-2B44C71D1DE7}" type="presParOf" srcId="{4DAA0752-5CB6-49AD-BA76-7AF0A91A97C6}" destId="{61B9CB5E-BD6A-4F82-996F-6722F5D5DD10}" srcOrd="0" destOrd="0" presId="urn:microsoft.com/office/officeart/2005/8/layout/vList5"/>
    <dgm:cxn modelId="{E08AE3B4-8A42-4DAA-BA6D-F941C85E7114}" type="presParOf" srcId="{4DAA0752-5CB6-49AD-BA76-7AF0A91A97C6}" destId="{F98BEBFE-CD7C-42A0-B274-BEAD2C99CC49}" srcOrd="1" destOrd="0" presId="urn:microsoft.com/office/officeart/2005/8/layout/vList5"/>
    <dgm:cxn modelId="{8AE08B86-9F91-4AA9-B861-950F405F9BE4}" type="presParOf" srcId="{E59B93CD-2219-4EE5-8782-31280D6D1621}" destId="{1B238CCD-7371-4578-A8FE-7037999DA055}" srcOrd="1" destOrd="0" presId="urn:microsoft.com/office/officeart/2005/8/layout/vList5"/>
    <dgm:cxn modelId="{7A1E1DDA-6D36-4FB0-BB4E-F70A231D7332}" type="presParOf" srcId="{E59B93CD-2219-4EE5-8782-31280D6D1621}" destId="{F2E272BF-5FE7-4BD9-90EB-77CD7D592F3A}" srcOrd="2" destOrd="0" presId="urn:microsoft.com/office/officeart/2005/8/layout/vList5"/>
    <dgm:cxn modelId="{2BAC7F78-9C4C-415D-BE5D-529CD21F01AD}" type="presParOf" srcId="{F2E272BF-5FE7-4BD9-90EB-77CD7D592F3A}" destId="{BC074CD0-10C9-4809-9A65-8B632EC49BF1}" srcOrd="0" destOrd="0" presId="urn:microsoft.com/office/officeart/2005/8/layout/vList5"/>
    <dgm:cxn modelId="{F48920A8-861D-4226-89BD-DDEEC4AEB245}" type="presParOf" srcId="{F2E272BF-5FE7-4BD9-90EB-77CD7D592F3A}" destId="{04499D69-5E9F-49D3-8ADB-247881295D16}" srcOrd="1" destOrd="0" presId="urn:microsoft.com/office/officeart/2005/8/layout/vList5"/>
    <dgm:cxn modelId="{4F020DB0-5BF3-44E6-9083-2EB2E703C0CE}" type="presParOf" srcId="{E59B93CD-2219-4EE5-8782-31280D6D1621}" destId="{F0C49EF8-F749-4F13-A6D2-7925F01F205A}" srcOrd="3" destOrd="0" presId="urn:microsoft.com/office/officeart/2005/8/layout/vList5"/>
    <dgm:cxn modelId="{C3B6FB9A-5CAA-40B7-B274-67D1D7778C35}" type="presParOf" srcId="{E59B93CD-2219-4EE5-8782-31280D6D1621}" destId="{1850583F-5DA4-4A92-9785-91A67CEB2B40}" srcOrd="4" destOrd="0" presId="urn:microsoft.com/office/officeart/2005/8/layout/vList5"/>
    <dgm:cxn modelId="{3395B2A6-B273-423C-A62C-23A5329E27B4}" type="presParOf" srcId="{1850583F-5DA4-4A92-9785-91A67CEB2B40}" destId="{251B818D-9BEA-47AD-80D3-778BA609D6DD}" srcOrd="0" destOrd="0" presId="urn:microsoft.com/office/officeart/2005/8/layout/vList5"/>
    <dgm:cxn modelId="{85743B2A-E4E1-4A0D-9571-9F8E7362C516}" type="presParOf" srcId="{1850583F-5DA4-4A92-9785-91A67CEB2B40}" destId="{66C33740-37D9-4287-A40D-554B519F37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DE3297-F427-4151-BC5E-38D647050496}" type="doc">
      <dgm:prSet loTypeId="urn:microsoft.com/office/officeart/2005/8/layout/vList2" loCatId="list" qsTypeId="urn:microsoft.com/office/officeart/2005/8/quickstyle/simple1#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28DDA656-61F9-4695-803F-E9A373CEC1CD}">
      <dgm:prSet/>
      <dgm:spPr/>
      <dgm:t>
        <a:bodyPr/>
        <a:lstStyle/>
        <a:p>
          <a:pPr rtl="0"/>
          <a:r>
            <a:rPr lang="es-ES" b="1" dirty="0" smtClean="0"/>
            <a:t>Diagnóstico de cistitis aguda </a:t>
          </a:r>
          <a:r>
            <a:rPr lang="es-ES" b="1" u="sng" dirty="0" smtClean="0">
              <a:solidFill>
                <a:srgbClr val="FFFF00"/>
              </a:solidFill>
            </a:rPr>
            <a:t>no complicada</a:t>
          </a:r>
          <a:endParaRPr lang="es-ES" u="sng" dirty="0">
            <a:solidFill>
              <a:srgbClr val="FFFF00"/>
            </a:solidFill>
          </a:endParaRPr>
        </a:p>
      </dgm:t>
    </dgm:pt>
    <dgm:pt modelId="{B427A6F7-E5F3-481D-A406-C2BA03F67055}" type="parTrans" cxnId="{A01D501A-8AA7-406E-8037-41315E222509}">
      <dgm:prSet/>
      <dgm:spPr/>
      <dgm:t>
        <a:bodyPr/>
        <a:lstStyle/>
        <a:p>
          <a:endParaRPr lang="es-ES"/>
        </a:p>
      </dgm:t>
    </dgm:pt>
    <dgm:pt modelId="{4E859FD5-7EEC-4A9E-9BF0-6C0C93981B29}" type="sibTrans" cxnId="{A01D501A-8AA7-406E-8037-41315E222509}">
      <dgm:prSet/>
      <dgm:spPr/>
      <dgm:t>
        <a:bodyPr/>
        <a:lstStyle/>
        <a:p>
          <a:endParaRPr lang="es-ES"/>
        </a:p>
      </dgm:t>
    </dgm:pt>
    <dgm:pt modelId="{ABBDA773-59E9-43A7-9073-80746CB35188}">
      <dgm:prSet/>
      <dgm:spPr/>
      <dgm:t>
        <a:bodyPr/>
        <a:lstStyle/>
        <a:p>
          <a:pPr rtl="0"/>
          <a:r>
            <a:rPr lang="es-ES" dirty="0" smtClean="0"/>
            <a:t>El diagnóstico se sospecha con la clínica en el 80-90% de los casos</a:t>
          </a:r>
          <a:endParaRPr lang="es-ES" dirty="0"/>
        </a:p>
      </dgm:t>
    </dgm:pt>
    <dgm:pt modelId="{A8796E5C-F9FC-4DC2-A23F-43A49B2B9B08}" type="parTrans" cxnId="{321D9A84-E960-47B1-BBAE-585D296E7C1D}">
      <dgm:prSet/>
      <dgm:spPr/>
      <dgm:t>
        <a:bodyPr/>
        <a:lstStyle/>
        <a:p>
          <a:endParaRPr lang="es-ES"/>
        </a:p>
      </dgm:t>
    </dgm:pt>
    <dgm:pt modelId="{1ECE6BF2-A3FD-4FFC-A24D-E676A25FD0A2}" type="sibTrans" cxnId="{321D9A84-E960-47B1-BBAE-585D296E7C1D}">
      <dgm:prSet/>
      <dgm:spPr/>
      <dgm:t>
        <a:bodyPr/>
        <a:lstStyle/>
        <a:p>
          <a:endParaRPr lang="es-ES"/>
        </a:p>
      </dgm:t>
    </dgm:pt>
    <dgm:pt modelId="{9A46CC6B-1C03-4EF8-8035-231BE15F0E22}">
      <dgm:prSet/>
      <dgm:spPr/>
      <dgm:t>
        <a:bodyPr/>
        <a:lstStyle/>
        <a:p>
          <a:pPr rtl="0"/>
          <a:r>
            <a:rPr lang="es-ES" dirty="0" smtClean="0"/>
            <a:t>Actitud más coste-eficiente, aunque se puede 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sobrestimar la probabilidad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3FAC4F-6951-4742-8935-8916D30804FF}" type="parTrans" cxnId="{6C3D3568-44CC-42DA-8B11-9D70030C65E0}">
      <dgm:prSet/>
      <dgm:spPr/>
      <dgm:t>
        <a:bodyPr/>
        <a:lstStyle/>
        <a:p>
          <a:endParaRPr lang="es-ES"/>
        </a:p>
      </dgm:t>
    </dgm:pt>
    <dgm:pt modelId="{470B503E-F3A0-493C-A817-79B26BA94C22}" type="sibTrans" cxnId="{6C3D3568-44CC-42DA-8B11-9D70030C65E0}">
      <dgm:prSet/>
      <dgm:spPr/>
      <dgm:t>
        <a:bodyPr/>
        <a:lstStyle/>
        <a:p>
          <a:endParaRPr lang="es-ES"/>
        </a:p>
      </dgm:t>
    </dgm:pt>
    <dgm:pt modelId="{97E51F2A-52F4-4599-8B1A-B2A81026BF00}">
      <dgm:prSet/>
      <dgm:spPr/>
      <dgm:t>
        <a:bodyPr/>
        <a:lstStyle/>
        <a:p>
          <a:pPr rtl="0"/>
          <a:r>
            <a:rPr lang="es-ES" dirty="0" smtClean="0"/>
            <a:t>Mejora los resultados en 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combinación con test rápidos (tira reactiva)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E9BCFF-7037-46C7-8135-353EE0CD44A7}" type="parTrans" cxnId="{7963F002-3E84-4950-BF8D-FA13241D9A9D}">
      <dgm:prSet/>
      <dgm:spPr/>
      <dgm:t>
        <a:bodyPr/>
        <a:lstStyle/>
        <a:p>
          <a:endParaRPr lang="es-ES"/>
        </a:p>
      </dgm:t>
    </dgm:pt>
    <dgm:pt modelId="{A299EC0C-FAB9-4C20-BA2E-00BDF1B20EF2}" type="sibTrans" cxnId="{7963F002-3E84-4950-BF8D-FA13241D9A9D}">
      <dgm:prSet/>
      <dgm:spPr/>
      <dgm:t>
        <a:bodyPr/>
        <a:lstStyle/>
        <a:p>
          <a:endParaRPr lang="es-ES"/>
        </a:p>
      </dgm:t>
    </dgm:pt>
    <dgm:pt modelId="{CBD6D6F2-EEE7-4864-95FD-256E3FC3EF19}">
      <dgm:prSet/>
      <dgm:spPr/>
      <dgm:t>
        <a:bodyPr/>
        <a:lstStyle/>
        <a:p>
          <a:pPr rtl="0"/>
          <a:r>
            <a:rPr lang="es-ES_tradnl" dirty="0" smtClean="0"/>
            <a:t>La realización de una tira de orina no es necesaria si la historia clínica es claramente diagnóstica </a:t>
          </a:r>
          <a:endParaRPr lang="es-ES" dirty="0"/>
        </a:p>
      </dgm:t>
    </dgm:pt>
    <dgm:pt modelId="{E7AF7C1B-568E-4A71-B548-0DA87CE354C0}" type="parTrans" cxnId="{38B5E8A7-2CF9-46E5-8EEE-8C2AA5C18983}">
      <dgm:prSet/>
      <dgm:spPr/>
      <dgm:t>
        <a:bodyPr/>
        <a:lstStyle/>
        <a:p>
          <a:endParaRPr lang="es-ES"/>
        </a:p>
      </dgm:t>
    </dgm:pt>
    <dgm:pt modelId="{12D8DD49-6E18-4DDF-BC1F-CC0C2165A5B4}" type="sibTrans" cxnId="{38B5E8A7-2CF9-46E5-8EEE-8C2AA5C18983}">
      <dgm:prSet/>
      <dgm:spPr/>
      <dgm:t>
        <a:bodyPr/>
        <a:lstStyle/>
        <a:p>
          <a:endParaRPr lang="es-ES"/>
        </a:p>
      </dgm:t>
    </dgm:pt>
    <dgm:pt modelId="{33B801C9-0310-4BCE-B62F-474AC9E87215}" type="pres">
      <dgm:prSet presAssocID="{05DE3297-F427-4151-BC5E-38D6470504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7707F9D-63A4-4CDA-817C-4F6E2937F471}" type="pres">
      <dgm:prSet presAssocID="{28DDA656-61F9-4695-803F-E9A373CEC1CD}" presName="parentText" presStyleLbl="node1" presStyleIdx="0" presStyleCnt="1" custLinFactNeighborX="-3" custLinFactNeighborY="-64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AE7EB4-6429-47B7-9FC3-B1A506CBF987}" type="pres">
      <dgm:prSet presAssocID="{28DDA656-61F9-4695-803F-E9A373CEC1C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1E9F09-F84D-41DA-A654-43873ECFA739}" type="presOf" srcId="{28DDA656-61F9-4695-803F-E9A373CEC1CD}" destId="{67707F9D-63A4-4CDA-817C-4F6E2937F471}" srcOrd="0" destOrd="0" presId="urn:microsoft.com/office/officeart/2005/8/layout/vList2"/>
    <dgm:cxn modelId="{4317FB09-7CCD-4F72-BF7E-99B06E7BBCB6}" type="presOf" srcId="{97E51F2A-52F4-4599-8B1A-B2A81026BF00}" destId="{D2AE7EB4-6429-47B7-9FC3-B1A506CBF987}" srcOrd="0" destOrd="3" presId="urn:microsoft.com/office/officeart/2005/8/layout/vList2"/>
    <dgm:cxn modelId="{BBD473D0-EB39-4CF6-9191-0C80EFA3F198}" type="presOf" srcId="{CBD6D6F2-EEE7-4864-95FD-256E3FC3EF19}" destId="{D2AE7EB4-6429-47B7-9FC3-B1A506CBF987}" srcOrd="0" destOrd="1" presId="urn:microsoft.com/office/officeart/2005/8/layout/vList2"/>
    <dgm:cxn modelId="{38B5E8A7-2CF9-46E5-8EEE-8C2AA5C18983}" srcId="{28DDA656-61F9-4695-803F-E9A373CEC1CD}" destId="{CBD6D6F2-EEE7-4864-95FD-256E3FC3EF19}" srcOrd="1" destOrd="0" parTransId="{E7AF7C1B-568E-4A71-B548-0DA87CE354C0}" sibTransId="{12D8DD49-6E18-4DDF-BC1F-CC0C2165A5B4}"/>
    <dgm:cxn modelId="{A01D501A-8AA7-406E-8037-41315E222509}" srcId="{05DE3297-F427-4151-BC5E-38D647050496}" destId="{28DDA656-61F9-4695-803F-E9A373CEC1CD}" srcOrd="0" destOrd="0" parTransId="{B427A6F7-E5F3-481D-A406-C2BA03F67055}" sibTransId="{4E859FD5-7EEC-4A9E-9BF0-6C0C93981B29}"/>
    <dgm:cxn modelId="{7963F002-3E84-4950-BF8D-FA13241D9A9D}" srcId="{28DDA656-61F9-4695-803F-E9A373CEC1CD}" destId="{97E51F2A-52F4-4599-8B1A-B2A81026BF00}" srcOrd="3" destOrd="0" parTransId="{A6E9BCFF-7037-46C7-8135-353EE0CD44A7}" sibTransId="{A299EC0C-FAB9-4C20-BA2E-00BDF1B20EF2}"/>
    <dgm:cxn modelId="{321D9A84-E960-47B1-BBAE-585D296E7C1D}" srcId="{28DDA656-61F9-4695-803F-E9A373CEC1CD}" destId="{ABBDA773-59E9-43A7-9073-80746CB35188}" srcOrd="0" destOrd="0" parTransId="{A8796E5C-F9FC-4DC2-A23F-43A49B2B9B08}" sibTransId="{1ECE6BF2-A3FD-4FFC-A24D-E676A25FD0A2}"/>
    <dgm:cxn modelId="{6C3D3568-44CC-42DA-8B11-9D70030C65E0}" srcId="{28DDA656-61F9-4695-803F-E9A373CEC1CD}" destId="{9A46CC6B-1C03-4EF8-8035-231BE15F0E22}" srcOrd="2" destOrd="0" parTransId="{B63FAC4F-6951-4742-8935-8916D30804FF}" sibTransId="{470B503E-F3A0-493C-A817-79B26BA94C22}"/>
    <dgm:cxn modelId="{B1D440C3-9EAD-42D8-A938-B05343787E40}" type="presOf" srcId="{ABBDA773-59E9-43A7-9073-80746CB35188}" destId="{D2AE7EB4-6429-47B7-9FC3-B1A506CBF987}" srcOrd="0" destOrd="0" presId="urn:microsoft.com/office/officeart/2005/8/layout/vList2"/>
    <dgm:cxn modelId="{98CBDF45-81AC-4415-A5CF-F1A3332B95F8}" type="presOf" srcId="{05DE3297-F427-4151-BC5E-38D647050496}" destId="{33B801C9-0310-4BCE-B62F-474AC9E87215}" srcOrd="0" destOrd="0" presId="urn:microsoft.com/office/officeart/2005/8/layout/vList2"/>
    <dgm:cxn modelId="{394BD879-5A8A-4F65-952E-5F41B21F07E1}" type="presOf" srcId="{9A46CC6B-1C03-4EF8-8035-231BE15F0E22}" destId="{D2AE7EB4-6429-47B7-9FC3-B1A506CBF987}" srcOrd="0" destOrd="2" presId="urn:microsoft.com/office/officeart/2005/8/layout/vList2"/>
    <dgm:cxn modelId="{35BD8E82-EB7B-4DBE-9378-D96931519FA1}" type="presParOf" srcId="{33B801C9-0310-4BCE-B62F-474AC9E87215}" destId="{67707F9D-63A4-4CDA-817C-4F6E2937F471}" srcOrd="0" destOrd="0" presId="urn:microsoft.com/office/officeart/2005/8/layout/vList2"/>
    <dgm:cxn modelId="{4C378BC0-A0EB-42D0-9F22-F442BF6187D9}" type="presParOf" srcId="{33B801C9-0310-4BCE-B62F-474AC9E87215}" destId="{D2AE7EB4-6429-47B7-9FC3-B1A506CBF98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69F83E-93CE-43E8-9179-41BF95F6DD0B}" type="doc">
      <dgm:prSet loTypeId="urn:microsoft.com/office/officeart/2005/8/layout/hierarchy4" loCatId="relationship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es-ES"/>
        </a:p>
      </dgm:t>
    </dgm:pt>
    <dgm:pt modelId="{6728BEC0-DAE3-4492-A729-587EB2EF5AED}">
      <dgm:prSet custT="1"/>
      <dgm:spPr/>
      <dgm:t>
        <a:bodyPr/>
        <a:lstStyle/>
        <a:p>
          <a:pPr rtl="0"/>
          <a:r>
            <a:rPr lang="es-ES" sz="2000" b="1" smtClean="0"/>
            <a:t>Disuria</a:t>
          </a:r>
          <a:endParaRPr lang="es-ES" sz="2000"/>
        </a:p>
      </dgm:t>
    </dgm:pt>
    <dgm:pt modelId="{C8BE9F37-BE9E-48A8-B901-8827E4E196E5}" type="parTrans" cxnId="{2BBA7045-6E3E-4F30-83A6-0F1ABD2A2DDE}">
      <dgm:prSet/>
      <dgm:spPr/>
      <dgm:t>
        <a:bodyPr/>
        <a:lstStyle/>
        <a:p>
          <a:endParaRPr lang="es-ES" sz="2000"/>
        </a:p>
      </dgm:t>
    </dgm:pt>
    <dgm:pt modelId="{0ED4CF6F-03FF-4341-AC14-4431E7D7660A}" type="sibTrans" cxnId="{2BBA7045-6E3E-4F30-83A6-0F1ABD2A2DDE}">
      <dgm:prSet/>
      <dgm:spPr/>
      <dgm:t>
        <a:bodyPr/>
        <a:lstStyle/>
        <a:p>
          <a:endParaRPr lang="es-ES" sz="2000"/>
        </a:p>
      </dgm:t>
    </dgm:pt>
    <dgm:pt modelId="{03D2DC6A-7799-4EE7-BFBD-7C1E79D4C234}">
      <dgm:prSet custT="1"/>
      <dgm:spPr/>
      <dgm:t>
        <a:bodyPr/>
        <a:lstStyle/>
        <a:p>
          <a:pPr rtl="0"/>
          <a:r>
            <a:rPr lang="es-ES" sz="2000" b="1" smtClean="0"/>
            <a:t>Nitritos (+)</a:t>
          </a:r>
          <a:endParaRPr lang="es-ES" sz="2000"/>
        </a:p>
      </dgm:t>
    </dgm:pt>
    <dgm:pt modelId="{88B070C8-0E24-48F4-A8B8-F313D9901516}" type="parTrans" cxnId="{CCFA423B-3B87-4588-A1F9-07F3873225F0}">
      <dgm:prSet/>
      <dgm:spPr/>
      <dgm:t>
        <a:bodyPr/>
        <a:lstStyle/>
        <a:p>
          <a:endParaRPr lang="es-ES" sz="2000"/>
        </a:p>
      </dgm:t>
    </dgm:pt>
    <dgm:pt modelId="{1FC1AE39-799E-435D-8D28-2D44358D70CB}" type="sibTrans" cxnId="{CCFA423B-3B87-4588-A1F9-07F3873225F0}">
      <dgm:prSet/>
      <dgm:spPr/>
      <dgm:t>
        <a:bodyPr/>
        <a:lstStyle/>
        <a:p>
          <a:endParaRPr lang="es-ES" sz="2000"/>
        </a:p>
      </dgm:t>
    </dgm:pt>
    <dgm:pt modelId="{57AAE995-6C94-4E9F-8023-0EA8E2761FBD}">
      <dgm:prSet custT="1"/>
      <dgm:spPr/>
      <dgm:t>
        <a:bodyPr/>
        <a:lstStyle/>
        <a:p>
          <a:pPr rtl="0"/>
          <a:r>
            <a:rPr lang="es-ES" sz="2000" b="1" smtClean="0"/>
            <a:t>Leucocito-esterasa (+)</a:t>
          </a:r>
          <a:endParaRPr lang="es-ES" sz="2000"/>
        </a:p>
      </dgm:t>
    </dgm:pt>
    <dgm:pt modelId="{BCA3BCF0-B482-45B0-8E08-8CFBE55C8DDE}" type="parTrans" cxnId="{057D0E27-9DCC-422B-8110-3108387E69EF}">
      <dgm:prSet/>
      <dgm:spPr/>
      <dgm:t>
        <a:bodyPr/>
        <a:lstStyle/>
        <a:p>
          <a:endParaRPr lang="es-ES" sz="2000"/>
        </a:p>
      </dgm:t>
    </dgm:pt>
    <dgm:pt modelId="{654797C8-5277-4DAD-A522-F1DA9433113F}" type="sibTrans" cxnId="{057D0E27-9DCC-422B-8110-3108387E69EF}">
      <dgm:prSet/>
      <dgm:spPr/>
      <dgm:t>
        <a:bodyPr/>
        <a:lstStyle/>
        <a:p>
          <a:endParaRPr lang="es-ES" sz="2000"/>
        </a:p>
      </dgm:t>
    </dgm:pt>
    <dgm:pt modelId="{A3216FA6-E262-4C18-B804-877C7E6EFE8F}" type="pres">
      <dgm:prSet presAssocID="{2869F83E-93CE-43E8-9179-41BF95F6DD0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E45299A-A96A-4DB4-BAD7-24C538BE5981}" type="pres">
      <dgm:prSet presAssocID="{6728BEC0-DAE3-4492-A729-587EB2EF5AED}" presName="vertOne" presStyleCnt="0"/>
      <dgm:spPr/>
      <dgm:t>
        <a:bodyPr/>
        <a:lstStyle/>
        <a:p>
          <a:endParaRPr lang="es-ES"/>
        </a:p>
      </dgm:t>
    </dgm:pt>
    <dgm:pt modelId="{E02BF7B5-7E13-4CBF-8445-5FBC13283175}" type="pres">
      <dgm:prSet presAssocID="{6728BEC0-DAE3-4492-A729-587EB2EF5AED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1C80BE-B1BA-4903-9843-B6EBE5379E73}" type="pres">
      <dgm:prSet presAssocID="{6728BEC0-DAE3-4492-A729-587EB2EF5AED}" presName="horzOne" presStyleCnt="0"/>
      <dgm:spPr/>
      <dgm:t>
        <a:bodyPr/>
        <a:lstStyle/>
        <a:p>
          <a:endParaRPr lang="es-ES"/>
        </a:p>
      </dgm:t>
    </dgm:pt>
    <dgm:pt modelId="{69EE4342-0CCF-4B26-A251-11E4B3EA42A1}" type="pres">
      <dgm:prSet presAssocID="{0ED4CF6F-03FF-4341-AC14-4431E7D7660A}" presName="sibSpaceOne" presStyleCnt="0"/>
      <dgm:spPr/>
      <dgm:t>
        <a:bodyPr/>
        <a:lstStyle/>
        <a:p>
          <a:endParaRPr lang="es-ES"/>
        </a:p>
      </dgm:t>
    </dgm:pt>
    <dgm:pt modelId="{A2AB79C4-A5AA-44B8-A3EB-6094BF2BF20B}" type="pres">
      <dgm:prSet presAssocID="{03D2DC6A-7799-4EE7-BFBD-7C1E79D4C234}" presName="vertOne" presStyleCnt="0"/>
      <dgm:spPr/>
      <dgm:t>
        <a:bodyPr/>
        <a:lstStyle/>
        <a:p>
          <a:endParaRPr lang="es-ES"/>
        </a:p>
      </dgm:t>
    </dgm:pt>
    <dgm:pt modelId="{AE827045-9AE7-4198-BFEB-562465A13E0B}" type="pres">
      <dgm:prSet presAssocID="{03D2DC6A-7799-4EE7-BFBD-7C1E79D4C234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B36CB-D9F6-4DE8-A912-31954A9EBFCD}" type="pres">
      <dgm:prSet presAssocID="{03D2DC6A-7799-4EE7-BFBD-7C1E79D4C234}" presName="horzOne" presStyleCnt="0"/>
      <dgm:spPr/>
      <dgm:t>
        <a:bodyPr/>
        <a:lstStyle/>
        <a:p>
          <a:endParaRPr lang="es-ES"/>
        </a:p>
      </dgm:t>
    </dgm:pt>
    <dgm:pt modelId="{C4879B76-2FF6-476A-BBC5-C79145F2906B}" type="pres">
      <dgm:prSet presAssocID="{1FC1AE39-799E-435D-8D28-2D44358D70CB}" presName="sibSpaceOne" presStyleCnt="0"/>
      <dgm:spPr/>
      <dgm:t>
        <a:bodyPr/>
        <a:lstStyle/>
        <a:p>
          <a:endParaRPr lang="es-ES"/>
        </a:p>
      </dgm:t>
    </dgm:pt>
    <dgm:pt modelId="{4AE270CA-98F8-448B-B58C-0D15B84908AB}" type="pres">
      <dgm:prSet presAssocID="{57AAE995-6C94-4E9F-8023-0EA8E2761FBD}" presName="vertOne" presStyleCnt="0"/>
      <dgm:spPr/>
      <dgm:t>
        <a:bodyPr/>
        <a:lstStyle/>
        <a:p>
          <a:endParaRPr lang="es-ES"/>
        </a:p>
      </dgm:t>
    </dgm:pt>
    <dgm:pt modelId="{D52CAFC8-7577-4616-B00A-297B133B35AC}" type="pres">
      <dgm:prSet presAssocID="{57AAE995-6C94-4E9F-8023-0EA8E2761FBD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4B39C0-82C4-40B6-ADC5-6918DFDFE971}" type="pres">
      <dgm:prSet presAssocID="{57AAE995-6C94-4E9F-8023-0EA8E2761FBD}" presName="horzOne" presStyleCnt="0"/>
      <dgm:spPr/>
      <dgm:t>
        <a:bodyPr/>
        <a:lstStyle/>
        <a:p>
          <a:endParaRPr lang="es-ES"/>
        </a:p>
      </dgm:t>
    </dgm:pt>
  </dgm:ptLst>
  <dgm:cxnLst>
    <dgm:cxn modelId="{2BBA7045-6E3E-4F30-83A6-0F1ABD2A2DDE}" srcId="{2869F83E-93CE-43E8-9179-41BF95F6DD0B}" destId="{6728BEC0-DAE3-4492-A729-587EB2EF5AED}" srcOrd="0" destOrd="0" parTransId="{C8BE9F37-BE9E-48A8-B901-8827E4E196E5}" sibTransId="{0ED4CF6F-03FF-4341-AC14-4431E7D7660A}"/>
    <dgm:cxn modelId="{3F9C6771-4795-4ADD-9E4E-D71B06253640}" type="presOf" srcId="{57AAE995-6C94-4E9F-8023-0EA8E2761FBD}" destId="{D52CAFC8-7577-4616-B00A-297B133B35AC}" srcOrd="0" destOrd="0" presId="urn:microsoft.com/office/officeart/2005/8/layout/hierarchy4"/>
    <dgm:cxn modelId="{057D0E27-9DCC-422B-8110-3108387E69EF}" srcId="{2869F83E-93CE-43E8-9179-41BF95F6DD0B}" destId="{57AAE995-6C94-4E9F-8023-0EA8E2761FBD}" srcOrd="2" destOrd="0" parTransId="{BCA3BCF0-B482-45B0-8E08-8CFBE55C8DDE}" sibTransId="{654797C8-5277-4DAD-A522-F1DA9433113F}"/>
    <dgm:cxn modelId="{A643783F-6E44-4F32-8DCA-084443A9B928}" type="presOf" srcId="{2869F83E-93CE-43E8-9179-41BF95F6DD0B}" destId="{A3216FA6-E262-4C18-B804-877C7E6EFE8F}" srcOrd="0" destOrd="0" presId="urn:microsoft.com/office/officeart/2005/8/layout/hierarchy4"/>
    <dgm:cxn modelId="{CCFA423B-3B87-4588-A1F9-07F3873225F0}" srcId="{2869F83E-93CE-43E8-9179-41BF95F6DD0B}" destId="{03D2DC6A-7799-4EE7-BFBD-7C1E79D4C234}" srcOrd="1" destOrd="0" parTransId="{88B070C8-0E24-48F4-A8B8-F313D9901516}" sibTransId="{1FC1AE39-799E-435D-8D28-2D44358D70CB}"/>
    <dgm:cxn modelId="{3306203B-AA17-47AE-B50F-3DAE1664F19D}" type="presOf" srcId="{6728BEC0-DAE3-4492-A729-587EB2EF5AED}" destId="{E02BF7B5-7E13-4CBF-8445-5FBC13283175}" srcOrd="0" destOrd="0" presId="urn:microsoft.com/office/officeart/2005/8/layout/hierarchy4"/>
    <dgm:cxn modelId="{83224025-C154-4FFC-9BE6-C16D05250DA5}" type="presOf" srcId="{03D2DC6A-7799-4EE7-BFBD-7C1E79D4C234}" destId="{AE827045-9AE7-4198-BFEB-562465A13E0B}" srcOrd="0" destOrd="0" presId="urn:microsoft.com/office/officeart/2005/8/layout/hierarchy4"/>
    <dgm:cxn modelId="{7FACE30F-BCD2-4B32-A695-7A9FBBD19658}" type="presParOf" srcId="{A3216FA6-E262-4C18-B804-877C7E6EFE8F}" destId="{4E45299A-A96A-4DB4-BAD7-24C538BE5981}" srcOrd="0" destOrd="0" presId="urn:microsoft.com/office/officeart/2005/8/layout/hierarchy4"/>
    <dgm:cxn modelId="{A645CBA8-2FA0-412E-91D5-E455716B9AE7}" type="presParOf" srcId="{4E45299A-A96A-4DB4-BAD7-24C538BE5981}" destId="{E02BF7B5-7E13-4CBF-8445-5FBC13283175}" srcOrd="0" destOrd="0" presId="urn:microsoft.com/office/officeart/2005/8/layout/hierarchy4"/>
    <dgm:cxn modelId="{9E30C570-5FD9-46C8-A0C6-8A1EB91F845E}" type="presParOf" srcId="{4E45299A-A96A-4DB4-BAD7-24C538BE5981}" destId="{E81C80BE-B1BA-4903-9843-B6EBE5379E73}" srcOrd="1" destOrd="0" presId="urn:microsoft.com/office/officeart/2005/8/layout/hierarchy4"/>
    <dgm:cxn modelId="{74B2FAE8-2C0D-4CB5-8301-B21882076704}" type="presParOf" srcId="{A3216FA6-E262-4C18-B804-877C7E6EFE8F}" destId="{69EE4342-0CCF-4B26-A251-11E4B3EA42A1}" srcOrd="1" destOrd="0" presId="urn:microsoft.com/office/officeart/2005/8/layout/hierarchy4"/>
    <dgm:cxn modelId="{9A216A7C-C0C9-4754-8027-82A831C2BF06}" type="presParOf" srcId="{A3216FA6-E262-4C18-B804-877C7E6EFE8F}" destId="{A2AB79C4-A5AA-44B8-A3EB-6094BF2BF20B}" srcOrd="2" destOrd="0" presId="urn:microsoft.com/office/officeart/2005/8/layout/hierarchy4"/>
    <dgm:cxn modelId="{0EB10F77-53E3-4973-BDE2-FF802FDD570B}" type="presParOf" srcId="{A2AB79C4-A5AA-44B8-A3EB-6094BF2BF20B}" destId="{AE827045-9AE7-4198-BFEB-562465A13E0B}" srcOrd="0" destOrd="0" presId="urn:microsoft.com/office/officeart/2005/8/layout/hierarchy4"/>
    <dgm:cxn modelId="{2DB2D82A-36B5-41B8-998D-DC00421DFD10}" type="presParOf" srcId="{A2AB79C4-A5AA-44B8-A3EB-6094BF2BF20B}" destId="{CBFB36CB-D9F6-4DE8-A912-31954A9EBFCD}" srcOrd="1" destOrd="0" presId="urn:microsoft.com/office/officeart/2005/8/layout/hierarchy4"/>
    <dgm:cxn modelId="{39728875-1365-45D3-991C-F1CABC775302}" type="presParOf" srcId="{A3216FA6-E262-4C18-B804-877C7E6EFE8F}" destId="{C4879B76-2FF6-476A-BBC5-C79145F2906B}" srcOrd="3" destOrd="0" presId="urn:microsoft.com/office/officeart/2005/8/layout/hierarchy4"/>
    <dgm:cxn modelId="{2252DF2F-A528-4DF8-97B8-4D542E22424E}" type="presParOf" srcId="{A3216FA6-E262-4C18-B804-877C7E6EFE8F}" destId="{4AE270CA-98F8-448B-B58C-0D15B84908AB}" srcOrd="4" destOrd="0" presId="urn:microsoft.com/office/officeart/2005/8/layout/hierarchy4"/>
    <dgm:cxn modelId="{BE4D5F1C-ADD8-4EEE-B413-DF17DFAB39AE}" type="presParOf" srcId="{4AE270CA-98F8-448B-B58C-0D15B84908AB}" destId="{D52CAFC8-7577-4616-B00A-297B133B35AC}" srcOrd="0" destOrd="0" presId="urn:microsoft.com/office/officeart/2005/8/layout/hierarchy4"/>
    <dgm:cxn modelId="{95C92D90-D86D-44B2-8A81-06BD97AA9927}" type="presParOf" srcId="{4AE270CA-98F8-448B-B58C-0D15B84908AB}" destId="{BC4B39C0-82C4-40B6-ADC5-6918DFDFE97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9123CC-B4DA-46D6-BD15-E1E34F039889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9D07A84D-6CC1-41EA-B14E-94CBBB536717}">
      <dgm:prSet/>
      <dgm:spPr/>
      <dgm:t>
        <a:bodyPr/>
        <a:lstStyle/>
        <a:p>
          <a:pPr rtl="0"/>
          <a:r>
            <a:rPr lang="es-ES" dirty="0" smtClean="0">
              <a:solidFill>
                <a:srgbClr val="002060"/>
              </a:solidFill>
            </a:rPr>
            <a:t>Diferenciar ITU no </a:t>
          </a:r>
          <a:r>
            <a:rPr lang="es-ES" b="1" dirty="0" smtClean="0">
              <a:solidFill>
                <a:srgbClr val="002060"/>
              </a:solidFill>
            </a:rPr>
            <a:t>complicada </a:t>
          </a:r>
          <a:r>
            <a:rPr lang="es-ES" b="1" i="1" dirty="0" smtClean="0">
              <a:solidFill>
                <a:srgbClr val="002060"/>
              </a:solidFill>
            </a:rPr>
            <a:t>vs </a:t>
          </a:r>
          <a:r>
            <a:rPr lang="es-ES" b="1" dirty="0" smtClean="0">
              <a:solidFill>
                <a:srgbClr val="002060"/>
              </a:solidFill>
            </a:rPr>
            <a:t>complicada</a:t>
          </a:r>
          <a:endParaRPr lang="es-ES" b="1" dirty="0">
            <a:solidFill>
              <a:srgbClr val="002060"/>
            </a:solidFill>
          </a:endParaRPr>
        </a:p>
      </dgm:t>
    </dgm:pt>
    <dgm:pt modelId="{D12F2A94-9EDA-4AA2-9ED2-98AECEF8A093}" type="parTrans" cxnId="{4E974643-CF79-4DB3-81BB-3D97F6771E72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8AA2C28D-E8FA-4F14-9696-8DAD8168E3C2}" type="sibTrans" cxnId="{4E974643-CF79-4DB3-81BB-3D97F6771E72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2A9B529E-04FA-4F32-8792-06B90E08F215}">
      <dgm:prSet/>
      <dgm:spPr/>
      <dgm:t>
        <a:bodyPr/>
        <a:lstStyle/>
        <a:p>
          <a:pPr rtl="0"/>
          <a:r>
            <a:rPr lang="es-ES" dirty="0" smtClean="0">
              <a:solidFill>
                <a:srgbClr val="002060"/>
              </a:solidFill>
            </a:rPr>
            <a:t>Tratamiento </a:t>
          </a:r>
          <a:r>
            <a:rPr lang="es-ES" b="1" dirty="0" smtClean="0">
              <a:solidFill>
                <a:srgbClr val="002060"/>
              </a:solidFill>
            </a:rPr>
            <a:t>empírico</a:t>
          </a:r>
          <a:endParaRPr lang="es-ES" dirty="0">
            <a:solidFill>
              <a:srgbClr val="002060"/>
            </a:solidFill>
          </a:endParaRPr>
        </a:p>
      </dgm:t>
    </dgm:pt>
    <dgm:pt modelId="{3E523D6A-FCA1-44E0-ADE5-1F8764F26993}" type="parTrans" cxnId="{84565659-40A3-409C-9E34-B21803481B3D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CD7471EB-72FC-44E5-91F8-35A4698CC8AB}" type="sibTrans" cxnId="{84565659-40A3-409C-9E34-B21803481B3D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C5C5C216-77E4-4C00-8CCE-32789D4F0CE3}">
      <dgm:prSet/>
      <dgm:spPr/>
      <dgm:t>
        <a:bodyPr/>
        <a:lstStyle/>
        <a:p>
          <a:pPr rtl="0"/>
          <a:r>
            <a:rPr lang="es-ES" dirty="0" smtClean="0">
              <a:solidFill>
                <a:srgbClr val="002060"/>
              </a:solidFill>
            </a:rPr>
            <a:t>Cubrir </a:t>
          </a:r>
          <a:r>
            <a:rPr lang="es-ES" b="1" dirty="0" smtClean="0">
              <a:solidFill>
                <a:srgbClr val="002060"/>
              </a:solidFill>
            </a:rPr>
            <a:t>gérmenes más habituales (E. coli) </a:t>
          </a:r>
          <a:endParaRPr lang="es-ES" dirty="0">
            <a:solidFill>
              <a:srgbClr val="002060"/>
            </a:solidFill>
          </a:endParaRPr>
        </a:p>
      </dgm:t>
    </dgm:pt>
    <dgm:pt modelId="{59425757-8C35-4DF5-BB48-4DC992F6EB4B}" type="parTrans" cxnId="{435EBF7E-AE41-4F78-96B7-9D0507A66903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C5E61D0A-82A9-4D5C-9915-B322B3B66DD5}" type="sibTrans" cxnId="{435EBF7E-AE41-4F78-96B7-9D0507A66903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E6D09A4C-84A6-4ACF-9794-8578AE589CE3}">
      <dgm:prSet/>
      <dgm:spPr/>
      <dgm:t>
        <a:bodyPr/>
        <a:lstStyle/>
        <a:p>
          <a:pPr rtl="0"/>
          <a:r>
            <a:rPr lang="es-ES" smtClean="0">
              <a:solidFill>
                <a:srgbClr val="002060"/>
              </a:solidFill>
            </a:rPr>
            <a:t>Preferencia por </a:t>
          </a:r>
          <a:r>
            <a:rPr lang="es-ES" b="1" smtClean="0">
              <a:solidFill>
                <a:srgbClr val="002060"/>
              </a:solidFill>
            </a:rPr>
            <a:t>pautas cortas</a:t>
          </a:r>
          <a:endParaRPr lang="es-ES">
            <a:solidFill>
              <a:srgbClr val="002060"/>
            </a:solidFill>
          </a:endParaRPr>
        </a:p>
      </dgm:t>
    </dgm:pt>
    <dgm:pt modelId="{79AC8887-C0A3-49E7-9D09-B9097BF7584C}" type="parTrans" cxnId="{CDF2A664-12CD-4F0B-AB86-ADFA6017537A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7FE79F32-3D3A-433E-BEAB-53BB4FBC6814}" type="sibTrans" cxnId="{CDF2A664-12CD-4F0B-AB86-ADFA6017537A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0DFAE4C3-5876-43C7-8D38-26EDF0A85326}">
      <dgm:prSet/>
      <dgm:spPr/>
      <dgm:t>
        <a:bodyPr/>
        <a:lstStyle/>
        <a:p>
          <a:pPr rtl="0"/>
          <a:r>
            <a:rPr lang="es-ES" dirty="0" smtClean="0">
              <a:solidFill>
                <a:srgbClr val="002060"/>
              </a:solidFill>
            </a:rPr>
            <a:t>Objetivo: curar ITU y </a:t>
          </a:r>
          <a:r>
            <a:rPr lang="es-ES" b="1" dirty="0" smtClean="0">
              <a:solidFill>
                <a:srgbClr val="002060"/>
              </a:solidFill>
            </a:rPr>
            <a:t>evitar recurrencias</a:t>
          </a:r>
          <a:endParaRPr lang="es-ES" dirty="0">
            <a:solidFill>
              <a:srgbClr val="002060"/>
            </a:solidFill>
          </a:endParaRPr>
        </a:p>
      </dgm:t>
    </dgm:pt>
    <dgm:pt modelId="{F395A5F1-F3C9-4BE4-B4FE-722EBA62904C}" type="parTrans" cxnId="{27DDA583-8CE6-4DA4-AB21-FFAA6C9E82AA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895C55E1-E10C-41B2-AE1B-2CBD719A7FEB}" type="sibTrans" cxnId="{27DDA583-8CE6-4DA4-AB21-FFAA6C9E82AA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21017784-0937-459A-8DF6-C18308DABC96}">
      <dgm:prSet/>
      <dgm:spPr/>
      <dgm:t>
        <a:bodyPr/>
        <a:lstStyle/>
        <a:p>
          <a:pPr rtl="0"/>
          <a:r>
            <a:rPr lang="es-ES" smtClean="0">
              <a:solidFill>
                <a:srgbClr val="002060"/>
              </a:solidFill>
            </a:rPr>
            <a:t>Tener en cuenta el </a:t>
          </a:r>
          <a:r>
            <a:rPr lang="es-ES" b="1" smtClean="0">
              <a:solidFill>
                <a:srgbClr val="002060"/>
              </a:solidFill>
            </a:rPr>
            <a:t>mapa de resistencias de la zona</a:t>
          </a:r>
          <a:endParaRPr lang="es-ES">
            <a:solidFill>
              <a:srgbClr val="002060"/>
            </a:solidFill>
          </a:endParaRPr>
        </a:p>
      </dgm:t>
    </dgm:pt>
    <dgm:pt modelId="{3D7B954C-6240-4114-842F-B80E3556F76C}" type="parTrans" cxnId="{EA04C1E9-81B2-4CCD-9168-DB1ACCE87D03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53297F79-50D8-4E31-AE4E-98DCBC80AD48}" type="sibTrans" cxnId="{EA04C1E9-81B2-4CCD-9168-DB1ACCE87D03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223B7BF8-4771-41D5-AB16-8D1E2D6070A5}">
      <dgm:prSet/>
      <dgm:spPr/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No usar </a:t>
          </a:r>
          <a:r>
            <a:rPr lang="es-ES" b="0" dirty="0" smtClean="0">
              <a:solidFill>
                <a:srgbClr val="002060"/>
              </a:solidFill>
            </a:rPr>
            <a:t>F </a:t>
          </a:r>
          <a:r>
            <a:rPr lang="es-ES" b="1" dirty="0" smtClean="0">
              <a:solidFill>
                <a:srgbClr val="002060"/>
              </a:solidFill>
            </a:rPr>
            <a:t>si la resistencia local &gt; 20% cistitis / &gt; 10% PN</a:t>
          </a:r>
          <a:endParaRPr lang="es-ES" dirty="0">
            <a:solidFill>
              <a:srgbClr val="002060"/>
            </a:solidFill>
          </a:endParaRPr>
        </a:p>
      </dgm:t>
    </dgm:pt>
    <dgm:pt modelId="{62ABF54D-2F04-4650-8113-A716D315AF72}" type="parTrans" cxnId="{98F73942-42D3-411A-9CB8-6144DA779987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0DD37D61-D6BD-4610-91AB-FD2F2F7A5FD2}" type="sibTrans" cxnId="{98F73942-42D3-411A-9CB8-6144DA779987}">
      <dgm:prSet/>
      <dgm:spPr/>
      <dgm:t>
        <a:bodyPr/>
        <a:lstStyle/>
        <a:p>
          <a:endParaRPr lang="es-ES">
            <a:solidFill>
              <a:srgbClr val="002060"/>
            </a:solidFill>
          </a:endParaRPr>
        </a:p>
      </dgm:t>
    </dgm:pt>
    <dgm:pt modelId="{28886C3D-EEDB-47D6-BB3B-F2D0ADBC25EA}">
      <dgm:prSet/>
      <dgm:spPr/>
      <dgm:t>
        <a:bodyPr/>
        <a:lstStyle/>
        <a:p>
          <a:pPr rtl="0"/>
          <a:r>
            <a:rPr lang="es-ES" b="1" dirty="0" smtClean="0">
              <a:solidFill>
                <a:srgbClr val="002060"/>
              </a:solidFill>
            </a:rPr>
            <a:t>Preservar</a:t>
          </a:r>
          <a:r>
            <a:rPr lang="es-ES" dirty="0" smtClean="0">
              <a:solidFill>
                <a:srgbClr val="002060"/>
              </a:solidFill>
            </a:rPr>
            <a:t>: fluorquinolonas y cefalosporinas de 3ª generación </a:t>
          </a:r>
          <a:endParaRPr lang="es-ES" dirty="0">
            <a:solidFill>
              <a:srgbClr val="002060"/>
            </a:solidFill>
          </a:endParaRPr>
        </a:p>
      </dgm:t>
    </dgm:pt>
    <dgm:pt modelId="{66FB609A-457B-440A-9373-F9D083857F75}" type="parTrans" cxnId="{02929ADF-AE45-4035-8C9D-9E1BCC1D6870}">
      <dgm:prSet/>
      <dgm:spPr/>
      <dgm:t>
        <a:bodyPr/>
        <a:lstStyle/>
        <a:p>
          <a:endParaRPr lang="es-ES"/>
        </a:p>
      </dgm:t>
    </dgm:pt>
    <dgm:pt modelId="{905B0B80-C3B9-4412-9EAD-9405E8E4D6FF}" type="sibTrans" cxnId="{02929ADF-AE45-4035-8C9D-9E1BCC1D6870}">
      <dgm:prSet/>
      <dgm:spPr/>
      <dgm:t>
        <a:bodyPr/>
        <a:lstStyle/>
        <a:p>
          <a:endParaRPr lang="es-ES"/>
        </a:p>
      </dgm:t>
    </dgm:pt>
    <dgm:pt modelId="{95E2F343-73EC-4A40-B17F-2D847E127266}" type="pres">
      <dgm:prSet presAssocID="{AD9123CC-B4DA-46D6-BD15-E1E34F0398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657AFD-DD97-4D94-83E9-002A3535DFB8}" type="pres">
      <dgm:prSet presAssocID="{9D07A84D-6CC1-41EA-B14E-94CBBB53671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03D49A-4F5E-480A-B15D-74A651C8DBD5}" type="pres">
      <dgm:prSet presAssocID="{8AA2C28D-E8FA-4F14-9696-8DAD8168E3C2}" presName="spacer" presStyleCnt="0"/>
      <dgm:spPr/>
      <dgm:t>
        <a:bodyPr/>
        <a:lstStyle/>
        <a:p>
          <a:endParaRPr lang="es-ES"/>
        </a:p>
      </dgm:t>
    </dgm:pt>
    <dgm:pt modelId="{D863BF77-1B95-4BF0-8413-FFBA7C14E490}" type="pres">
      <dgm:prSet presAssocID="{2A9B529E-04FA-4F32-8792-06B90E08F21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B00A8B-8AFD-483E-8486-0026A557ABA5}" type="pres">
      <dgm:prSet presAssocID="{CD7471EB-72FC-44E5-91F8-35A4698CC8AB}" presName="spacer" presStyleCnt="0"/>
      <dgm:spPr/>
      <dgm:t>
        <a:bodyPr/>
        <a:lstStyle/>
        <a:p>
          <a:endParaRPr lang="es-ES"/>
        </a:p>
      </dgm:t>
    </dgm:pt>
    <dgm:pt modelId="{B07408E9-F7E3-4BB6-A5AA-3F2E69825D04}" type="pres">
      <dgm:prSet presAssocID="{C5C5C216-77E4-4C00-8CCE-32789D4F0CE3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C52104-6681-490B-8844-DB7E2F4EA490}" type="pres">
      <dgm:prSet presAssocID="{C5E61D0A-82A9-4D5C-9915-B322B3B66DD5}" presName="spacer" presStyleCnt="0"/>
      <dgm:spPr/>
      <dgm:t>
        <a:bodyPr/>
        <a:lstStyle/>
        <a:p>
          <a:endParaRPr lang="es-ES"/>
        </a:p>
      </dgm:t>
    </dgm:pt>
    <dgm:pt modelId="{1B3E1E0E-1D19-4525-BAB4-5C523ED51D37}" type="pres">
      <dgm:prSet presAssocID="{E6D09A4C-84A6-4ACF-9794-8578AE589CE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B2C297-611F-462D-B6FF-C6E3A6FA4669}" type="pres">
      <dgm:prSet presAssocID="{7FE79F32-3D3A-433E-BEAB-53BB4FBC6814}" presName="spacer" presStyleCnt="0"/>
      <dgm:spPr/>
      <dgm:t>
        <a:bodyPr/>
        <a:lstStyle/>
        <a:p>
          <a:endParaRPr lang="es-ES"/>
        </a:p>
      </dgm:t>
    </dgm:pt>
    <dgm:pt modelId="{F2CA54A1-4D54-438E-BCE2-957021B922D3}" type="pres">
      <dgm:prSet presAssocID="{0DFAE4C3-5876-43C7-8D38-26EDF0A8532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CCF83A-8A0F-429C-AAFC-55E8077CFB3B}" type="pres">
      <dgm:prSet presAssocID="{895C55E1-E10C-41B2-AE1B-2CBD719A7FEB}" presName="spacer" presStyleCnt="0"/>
      <dgm:spPr/>
      <dgm:t>
        <a:bodyPr/>
        <a:lstStyle/>
        <a:p>
          <a:endParaRPr lang="es-ES"/>
        </a:p>
      </dgm:t>
    </dgm:pt>
    <dgm:pt modelId="{86BF10C8-3933-4DAC-A7A5-AB3C5DA2D9BE}" type="pres">
      <dgm:prSet presAssocID="{21017784-0937-459A-8DF6-C18308DABC9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841075-DB35-4565-8CA6-3DE759FF9312}" type="pres">
      <dgm:prSet presAssocID="{53297F79-50D8-4E31-AE4E-98DCBC80AD48}" presName="spacer" presStyleCnt="0"/>
      <dgm:spPr/>
      <dgm:t>
        <a:bodyPr/>
        <a:lstStyle/>
        <a:p>
          <a:endParaRPr lang="es-ES"/>
        </a:p>
      </dgm:t>
    </dgm:pt>
    <dgm:pt modelId="{B7F2EFE8-1656-40C2-A187-990CBA292874}" type="pres">
      <dgm:prSet presAssocID="{223B7BF8-4771-41D5-AB16-8D1E2D6070A5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4756F-5A6F-4763-A922-5E47DACAF6DD}" type="pres">
      <dgm:prSet presAssocID="{0DD37D61-D6BD-4610-91AB-FD2F2F7A5FD2}" presName="spacer" presStyleCnt="0"/>
      <dgm:spPr/>
    </dgm:pt>
    <dgm:pt modelId="{6C3B62D3-D623-4E89-8880-B1D39481F492}" type="pres">
      <dgm:prSet presAssocID="{28886C3D-EEDB-47D6-BB3B-F2D0ADBC25E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1D53E2-6201-4BD9-BA45-CC17F9E4F536}" type="presOf" srcId="{E6D09A4C-84A6-4ACF-9794-8578AE589CE3}" destId="{1B3E1E0E-1D19-4525-BAB4-5C523ED51D37}" srcOrd="0" destOrd="0" presId="urn:microsoft.com/office/officeart/2005/8/layout/vList2"/>
    <dgm:cxn modelId="{1CE33AA9-B93E-45A5-934F-AB1B0388DF69}" type="presOf" srcId="{9D07A84D-6CC1-41EA-B14E-94CBBB536717}" destId="{43657AFD-DD97-4D94-83E9-002A3535DFB8}" srcOrd="0" destOrd="0" presId="urn:microsoft.com/office/officeart/2005/8/layout/vList2"/>
    <dgm:cxn modelId="{02929ADF-AE45-4035-8C9D-9E1BCC1D6870}" srcId="{AD9123CC-B4DA-46D6-BD15-E1E34F039889}" destId="{28886C3D-EEDB-47D6-BB3B-F2D0ADBC25EA}" srcOrd="7" destOrd="0" parTransId="{66FB609A-457B-440A-9373-F9D083857F75}" sibTransId="{905B0B80-C3B9-4412-9EAD-9405E8E4D6FF}"/>
    <dgm:cxn modelId="{83760B5D-4416-4FDA-ADE2-2DE655867DEE}" type="presOf" srcId="{2A9B529E-04FA-4F32-8792-06B90E08F215}" destId="{D863BF77-1B95-4BF0-8413-FFBA7C14E490}" srcOrd="0" destOrd="0" presId="urn:microsoft.com/office/officeart/2005/8/layout/vList2"/>
    <dgm:cxn modelId="{EA04C1E9-81B2-4CCD-9168-DB1ACCE87D03}" srcId="{AD9123CC-B4DA-46D6-BD15-E1E34F039889}" destId="{21017784-0937-459A-8DF6-C18308DABC96}" srcOrd="5" destOrd="0" parTransId="{3D7B954C-6240-4114-842F-B80E3556F76C}" sibTransId="{53297F79-50D8-4E31-AE4E-98DCBC80AD48}"/>
    <dgm:cxn modelId="{435EBF7E-AE41-4F78-96B7-9D0507A66903}" srcId="{AD9123CC-B4DA-46D6-BD15-E1E34F039889}" destId="{C5C5C216-77E4-4C00-8CCE-32789D4F0CE3}" srcOrd="2" destOrd="0" parTransId="{59425757-8C35-4DF5-BB48-4DC992F6EB4B}" sibTransId="{C5E61D0A-82A9-4D5C-9915-B322B3B66DD5}"/>
    <dgm:cxn modelId="{5EE4F860-99AA-4644-B59D-60F30F37A2AC}" type="presOf" srcId="{AD9123CC-B4DA-46D6-BD15-E1E34F039889}" destId="{95E2F343-73EC-4A40-B17F-2D847E127266}" srcOrd="0" destOrd="0" presId="urn:microsoft.com/office/officeart/2005/8/layout/vList2"/>
    <dgm:cxn modelId="{0BCAE1DF-6B24-48F6-8D38-DCFA5CE85BB3}" type="presOf" srcId="{C5C5C216-77E4-4C00-8CCE-32789D4F0CE3}" destId="{B07408E9-F7E3-4BB6-A5AA-3F2E69825D04}" srcOrd="0" destOrd="0" presId="urn:microsoft.com/office/officeart/2005/8/layout/vList2"/>
    <dgm:cxn modelId="{84565659-40A3-409C-9E34-B21803481B3D}" srcId="{AD9123CC-B4DA-46D6-BD15-E1E34F039889}" destId="{2A9B529E-04FA-4F32-8792-06B90E08F215}" srcOrd="1" destOrd="0" parTransId="{3E523D6A-FCA1-44E0-ADE5-1F8764F26993}" sibTransId="{CD7471EB-72FC-44E5-91F8-35A4698CC8AB}"/>
    <dgm:cxn modelId="{98F73942-42D3-411A-9CB8-6144DA779987}" srcId="{AD9123CC-B4DA-46D6-BD15-E1E34F039889}" destId="{223B7BF8-4771-41D5-AB16-8D1E2D6070A5}" srcOrd="6" destOrd="0" parTransId="{62ABF54D-2F04-4650-8113-A716D315AF72}" sibTransId="{0DD37D61-D6BD-4610-91AB-FD2F2F7A5FD2}"/>
    <dgm:cxn modelId="{27DDA583-8CE6-4DA4-AB21-FFAA6C9E82AA}" srcId="{AD9123CC-B4DA-46D6-BD15-E1E34F039889}" destId="{0DFAE4C3-5876-43C7-8D38-26EDF0A85326}" srcOrd="4" destOrd="0" parTransId="{F395A5F1-F3C9-4BE4-B4FE-722EBA62904C}" sibTransId="{895C55E1-E10C-41B2-AE1B-2CBD719A7FEB}"/>
    <dgm:cxn modelId="{4E974643-CF79-4DB3-81BB-3D97F6771E72}" srcId="{AD9123CC-B4DA-46D6-BD15-E1E34F039889}" destId="{9D07A84D-6CC1-41EA-B14E-94CBBB536717}" srcOrd="0" destOrd="0" parTransId="{D12F2A94-9EDA-4AA2-9ED2-98AECEF8A093}" sibTransId="{8AA2C28D-E8FA-4F14-9696-8DAD8168E3C2}"/>
    <dgm:cxn modelId="{387B3E4D-7705-4E38-BE3E-B07C6E819C47}" type="presOf" srcId="{223B7BF8-4771-41D5-AB16-8D1E2D6070A5}" destId="{B7F2EFE8-1656-40C2-A187-990CBA292874}" srcOrd="0" destOrd="0" presId="urn:microsoft.com/office/officeart/2005/8/layout/vList2"/>
    <dgm:cxn modelId="{F3637E4E-6DE7-46FC-B9EC-91771D5F3B05}" type="presOf" srcId="{21017784-0937-459A-8DF6-C18308DABC96}" destId="{86BF10C8-3933-4DAC-A7A5-AB3C5DA2D9BE}" srcOrd="0" destOrd="0" presId="urn:microsoft.com/office/officeart/2005/8/layout/vList2"/>
    <dgm:cxn modelId="{73611335-E45D-4E62-BEE6-CE9BE58EAC65}" type="presOf" srcId="{0DFAE4C3-5876-43C7-8D38-26EDF0A85326}" destId="{F2CA54A1-4D54-438E-BCE2-957021B922D3}" srcOrd="0" destOrd="0" presId="urn:microsoft.com/office/officeart/2005/8/layout/vList2"/>
    <dgm:cxn modelId="{1DA1B7D3-2D03-4F73-BA88-B81EF3DB8BFB}" type="presOf" srcId="{28886C3D-EEDB-47D6-BB3B-F2D0ADBC25EA}" destId="{6C3B62D3-D623-4E89-8880-B1D39481F492}" srcOrd="0" destOrd="0" presId="urn:microsoft.com/office/officeart/2005/8/layout/vList2"/>
    <dgm:cxn modelId="{CDF2A664-12CD-4F0B-AB86-ADFA6017537A}" srcId="{AD9123CC-B4DA-46D6-BD15-E1E34F039889}" destId="{E6D09A4C-84A6-4ACF-9794-8578AE589CE3}" srcOrd="3" destOrd="0" parTransId="{79AC8887-C0A3-49E7-9D09-B9097BF7584C}" sibTransId="{7FE79F32-3D3A-433E-BEAB-53BB4FBC6814}"/>
    <dgm:cxn modelId="{A6169C5F-DC49-4063-BC19-19555CD5A374}" type="presParOf" srcId="{95E2F343-73EC-4A40-B17F-2D847E127266}" destId="{43657AFD-DD97-4D94-83E9-002A3535DFB8}" srcOrd="0" destOrd="0" presId="urn:microsoft.com/office/officeart/2005/8/layout/vList2"/>
    <dgm:cxn modelId="{4DDAEEDE-1BB8-44A3-95E3-DD395455A29C}" type="presParOf" srcId="{95E2F343-73EC-4A40-B17F-2D847E127266}" destId="{AC03D49A-4F5E-480A-B15D-74A651C8DBD5}" srcOrd="1" destOrd="0" presId="urn:microsoft.com/office/officeart/2005/8/layout/vList2"/>
    <dgm:cxn modelId="{0650F3B5-D3CD-4D6F-AF45-1EBB86FEC52B}" type="presParOf" srcId="{95E2F343-73EC-4A40-B17F-2D847E127266}" destId="{D863BF77-1B95-4BF0-8413-FFBA7C14E490}" srcOrd="2" destOrd="0" presId="urn:microsoft.com/office/officeart/2005/8/layout/vList2"/>
    <dgm:cxn modelId="{1820D7DE-7330-4924-ADAA-A94F7C5CD488}" type="presParOf" srcId="{95E2F343-73EC-4A40-B17F-2D847E127266}" destId="{CDB00A8B-8AFD-483E-8486-0026A557ABA5}" srcOrd="3" destOrd="0" presId="urn:microsoft.com/office/officeart/2005/8/layout/vList2"/>
    <dgm:cxn modelId="{98DB5FB7-8B26-4F75-836F-4A531552A355}" type="presParOf" srcId="{95E2F343-73EC-4A40-B17F-2D847E127266}" destId="{B07408E9-F7E3-4BB6-A5AA-3F2E69825D04}" srcOrd="4" destOrd="0" presId="urn:microsoft.com/office/officeart/2005/8/layout/vList2"/>
    <dgm:cxn modelId="{2CA2A164-F309-48E8-9FFF-F88446AE584D}" type="presParOf" srcId="{95E2F343-73EC-4A40-B17F-2D847E127266}" destId="{BDC52104-6681-490B-8844-DB7E2F4EA490}" srcOrd="5" destOrd="0" presId="urn:microsoft.com/office/officeart/2005/8/layout/vList2"/>
    <dgm:cxn modelId="{C47DF1A6-87F5-47DC-8B4B-2D691CA29091}" type="presParOf" srcId="{95E2F343-73EC-4A40-B17F-2D847E127266}" destId="{1B3E1E0E-1D19-4525-BAB4-5C523ED51D37}" srcOrd="6" destOrd="0" presId="urn:microsoft.com/office/officeart/2005/8/layout/vList2"/>
    <dgm:cxn modelId="{6890DACB-5101-4887-8CC9-2BBFFA0E585E}" type="presParOf" srcId="{95E2F343-73EC-4A40-B17F-2D847E127266}" destId="{D2B2C297-611F-462D-B6FF-C6E3A6FA4669}" srcOrd="7" destOrd="0" presId="urn:microsoft.com/office/officeart/2005/8/layout/vList2"/>
    <dgm:cxn modelId="{CBFA24DC-1B5D-4410-9A50-194A12B375EB}" type="presParOf" srcId="{95E2F343-73EC-4A40-B17F-2D847E127266}" destId="{F2CA54A1-4D54-438E-BCE2-957021B922D3}" srcOrd="8" destOrd="0" presId="urn:microsoft.com/office/officeart/2005/8/layout/vList2"/>
    <dgm:cxn modelId="{B56226FA-619E-4BED-893E-525C39B69B97}" type="presParOf" srcId="{95E2F343-73EC-4A40-B17F-2D847E127266}" destId="{64CCF83A-8A0F-429C-AAFC-55E8077CFB3B}" srcOrd="9" destOrd="0" presId="urn:microsoft.com/office/officeart/2005/8/layout/vList2"/>
    <dgm:cxn modelId="{CF3C5AC2-6442-4878-B9DA-B73EE13F4CBA}" type="presParOf" srcId="{95E2F343-73EC-4A40-B17F-2D847E127266}" destId="{86BF10C8-3933-4DAC-A7A5-AB3C5DA2D9BE}" srcOrd="10" destOrd="0" presId="urn:microsoft.com/office/officeart/2005/8/layout/vList2"/>
    <dgm:cxn modelId="{0624D843-902A-4DBF-8B5C-4769281AA099}" type="presParOf" srcId="{95E2F343-73EC-4A40-B17F-2D847E127266}" destId="{E8841075-DB35-4565-8CA6-3DE759FF9312}" srcOrd="11" destOrd="0" presId="urn:microsoft.com/office/officeart/2005/8/layout/vList2"/>
    <dgm:cxn modelId="{F4612774-6C4A-4184-A6EF-9EB776CDF9C2}" type="presParOf" srcId="{95E2F343-73EC-4A40-B17F-2D847E127266}" destId="{B7F2EFE8-1656-40C2-A187-990CBA292874}" srcOrd="12" destOrd="0" presId="urn:microsoft.com/office/officeart/2005/8/layout/vList2"/>
    <dgm:cxn modelId="{143B1D6C-025C-4A4C-BC96-DE25B8D40A1F}" type="presParOf" srcId="{95E2F343-73EC-4A40-B17F-2D847E127266}" destId="{E874756F-5A6F-4763-A922-5E47DACAF6DD}" srcOrd="13" destOrd="0" presId="urn:microsoft.com/office/officeart/2005/8/layout/vList2"/>
    <dgm:cxn modelId="{87D96BF7-EA0A-46FE-A2E9-52C1E3BCCB6C}" type="presParOf" srcId="{95E2F343-73EC-4A40-B17F-2D847E127266}" destId="{6C3B62D3-D623-4E89-8880-B1D39481F49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333E65-5683-4588-80C1-AC0F5E86DFE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340E09F-179D-4112-98CD-98E7FF540F0C}">
      <dgm:prSet custT="1"/>
      <dgm:spPr/>
      <dgm:t>
        <a:bodyPr/>
        <a:lstStyle/>
        <a:p>
          <a:pPr rtl="0"/>
          <a:r>
            <a:rPr lang="es-ES" sz="2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Escherichia</a:t>
          </a:r>
          <a:r>
            <a:rPr lang="es-E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coli</a:t>
          </a:r>
          <a:endParaRPr lang="es-ES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A02D81-DBF1-4970-A2D8-3D622F44D733}" type="parTrans" cxnId="{569D194E-30E2-462D-BB99-5E6D7B5F2E92}">
      <dgm:prSet/>
      <dgm:spPr/>
      <dgm:t>
        <a:bodyPr/>
        <a:lstStyle/>
        <a:p>
          <a:endParaRPr lang="es-ES"/>
        </a:p>
      </dgm:t>
    </dgm:pt>
    <dgm:pt modelId="{FA4F2EED-4A8F-4706-BAD9-DB92D528DD5F}" type="sibTrans" cxnId="{569D194E-30E2-462D-BB99-5E6D7B5F2E92}">
      <dgm:prSet/>
      <dgm:spPr/>
      <dgm:t>
        <a:bodyPr/>
        <a:lstStyle/>
        <a:p>
          <a:endParaRPr lang="es-ES"/>
        </a:p>
      </dgm:t>
    </dgm:pt>
    <dgm:pt modelId="{BA412BCE-10AE-449A-B335-06CF0E80B882}">
      <dgm:prSet/>
      <dgm:spPr/>
      <dgm:t>
        <a:bodyPr/>
        <a:lstStyle/>
        <a:p>
          <a:pPr rtl="0"/>
          <a:r>
            <a:rPr lang="es-ES" dirty="0" smtClean="0"/>
            <a:t>Quinolonas</a:t>
          </a:r>
          <a:endParaRPr lang="es-ES" dirty="0"/>
        </a:p>
      </dgm:t>
    </dgm:pt>
    <dgm:pt modelId="{B0D658B3-18CB-4443-A48A-63A885154E1D}" type="parTrans" cxnId="{B556CDBA-70D8-465E-B792-126A7517DAB0}">
      <dgm:prSet/>
      <dgm:spPr/>
      <dgm:t>
        <a:bodyPr/>
        <a:lstStyle/>
        <a:p>
          <a:endParaRPr lang="es-ES"/>
        </a:p>
      </dgm:t>
    </dgm:pt>
    <dgm:pt modelId="{DBAF1279-EF50-4FF8-BD7B-FED134C27CD6}" type="sibTrans" cxnId="{B556CDBA-70D8-465E-B792-126A7517DAB0}">
      <dgm:prSet/>
      <dgm:spPr/>
      <dgm:t>
        <a:bodyPr/>
        <a:lstStyle/>
        <a:p>
          <a:endParaRPr lang="es-ES"/>
        </a:p>
      </dgm:t>
    </dgm:pt>
    <dgm:pt modelId="{E024FC63-2BA6-41EA-B394-02FE8BC60A5A}">
      <dgm:prSet custT="1"/>
      <dgm:spPr/>
      <dgm:t>
        <a:bodyPr/>
        <a:lstStyle/>
        <a:p>
          <a:pPr rtl="0"/>
          <a:r>
            <a: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Todas las enterobacterias GRAM (-)</a:t>
          </a:r>
          <a:endParaRPr lang="es-E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663D5-6F83-4F33-B375-9CC70A692097}" type="parTrans" cxnId="{A8C4279F-3C56-4668-8F59-69BDA4ED72BB}">
      <dgm:prSet/>
      <dgm:spPr/>
      <dgm:t>
        <a:bodyPr/>
        <a:lstStyle/>
        <a:p>
          <a:endParaRPr lang="es-ES"/>
        </a:p>
      </dgm:t>
    </dgm:pt>
    <dgm:pt modelId="{6E30DBD1-A9E6-4824-BFB8-54D5DDADE755}" type="sibTrans" cxnId="{A8C4279F-3C56-4668-8F59-69BDA4ED72BB}">
      <dgm:prSet/>
      <dgm:spPr/>
      <dgm:t>
        <a:bodyPr/>
        <a:lstStyle/>
        <a:p>
          <a:endParaRPr lang="es-ES"/>
        </a:p>
      </dgm:t>
    </dgm:pt>
    <dgm:pt modelId="{44005B0C-09B0-4613-B984-0765A5AB6295}">
      <dgm:prSet/>
      <dgm:spPr/>
      <dgm:t>
        <a:bodyPr/>
        <a:lstStyle/>
        <a:p>
          <a:pPr rtl="0"/>
          <a:r>
            <a:rPr lang="es-ES" dirty="0" smtClean="0"/>
            <a:t>Betalactamasas de espectro extendido (BLEA)</a:t>
          </a:r>
          <a:endParaRPr lang="es-ES" dirty="0"/>
        </a:p>
      </dgm:t>
    </dgm:pt>
    <dgm:pt modelId="{360B9657-6D8D-4A3F-B9A7-5E28F568A324}" type="parTrans" cxnId="{0AA24F57-8A88-4155-AFF8-B150E78927C5}">
      <dgm:prSet/>
      <dgm:spPr/>
      <dgm:t>
        <a:bodyPr/>
        <a:lstStyle/>
        <a:p>
          <a:endParaRPr lang="es-ES"/>
        </a:p>
      </dgm:t>
    </dgm:pt>
    <dgm:pt modelId="{48CCD941-4B00-49FD-9173-71EA8AAA7788}" type="sibTrans" cxnId="{0AA24F57-8A88-4155-AFF8-B150E78927C5}">
      <dgm:prSet/>
      <dgm:spPr/>
      <dgm:t>
        <a:bodyPr/>
        <a:lstStyle/>
        <a:p>
          <a:endParaRPr lang="es-ES"/>
        </a:p>
      </dgm:t>
    </dgm:pt>
    <dgm:pt modelId="{86E59AEB-65A5-49D1-9764-0C82BA707318}">
      <dgm:prSet/>
      <dgm:spPr/>
      <dgm:t>
        <a:bodyPr/>
        <a:lstStyle/>
        <a:p>
          <a:pPr rtl="0"/>
          <a:endParaRPr lang="es-ES" dirty="0"/>
        </a:p>
      </dgm:t>
    </dgm:pt>
    <dgm:pt modelId="{FBE2F9C3-69C0-4EB5-86F8-A14F5EB3D5E9}" type="parTrans" cxnId="{86E2CB91-A57B-4A8F-BC4F-AEFED7EA789C}">
      <dgm:prSet/>
      <dgm:spPr/>
      <dgm:t>
        <a:bodyPr/>
        <a:lstStyle/>
        <a:p>
          <a:endParaRPr lang="es-ES"/>
        </a:p>
      </dgm:t>
    </dgm:pt>
    <dgm:pt modelId="{088E7159-8A68-45DB-BF84-2781A67A6688}" type="sibTrans" cxnId="{86E2CB91-A57B-4A8F-BC4F-AEFED7EA789C}">
      <dgm:prSet/>
      <dgm:spPr/>
      <dgm:t>
        <a:bodyPr/>
        <a:lstStyle/>
        <a:p>
          <a:endParaRPr lang="es-ES"/>
        </a:p>
      </dgm:t>
    </dgm:pt>
    <dgm:pt modelId="{7BB2F2B1-F770-4FF9-A141-AD6B8F897997}">
      <dgm:prSet/>
      <dgm:spPr/>
      <dgm:t>
        <a:bodyPr/>
        <a:lstStyle/>
        <a:p>
          <a:pPr rtl="0"/>
          <a:r>
            <a:rPr lang="es-ES" dirty="0" smtClean="0"/>
            <a:t>Betalactámicos</a:t>
          </a:r>
          <a:endParaRPr lang="es-ES" dirty="0"/>
        </a:p>
      </dgm:t>
    </dgm:pt>
    <dgm:pt modelId="{2AF64215-BED9-4DD2-9A0E-E2049A0904A1}" type="parTrans" cxnId="{F391FCAF-9176-4A04-B4F4-6B1C3217E6FB}">
      <dgm:prSet/>
      <dgm:spPr/>
      <dgm:t>
        <a:bodyPr/>
        <a:lstStyle/>
        <a:p>
          <a:endParaRPr lang="es-ES"/>
        </a:p>
      </dgm:t>
    </dgm:pt>
    <dgm:pt modelId="{31503CF0-5505-4351-BA1C-AC5328C314D8}" type="sibTrans" cxnId="{F391FCAF-9176-4A04-B4F4-6B1C3217E6FB}">
      <dgm:prSet/>
      <dgm:spPr/>
      <dgm:t>
        <a:bodyPr/>
        <a:lstStyle/>
        <a:p>
          <a:endParaRPr lang="es-ES"/>
        </a:p>
      </dgm:t>
    </dgm:pt>
    <dgm:pt modelId="{4B8B1791-4F46-4E35-9920-1EA0FDD3A430}" type="pres">
      <dgm:prSet presAssocID="{02333E65-5683-4588-80C1-AC0F5E86DF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844671F-F492-4BC7-88E1-13F3BAD2E9D9}" type="pres">
      <dgm:prSet presAssocID="{4340E09F-179D-4112-98CD-98E7FF540F0C}" presName="linNode" presStyleCnt="0"/>
      <dgm:spPr/>
      <dgm:t>
        <a:bodyPr/>
        <a:lstStyle/>
        <a:p>
          <a:endParaRPr lang="es-ES"/>
        </a:p>
      </dgm:t>
    </dgm:pt>
    <dgm:pt modelId="{5A054F58-6831-4548-8B32-DFDB2882B61E}" type="pres">
      <dgm:prSet presAssocID="{4340E09F-179D-4112-98CD-98E7FF540F0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663A9F-B86E-4956-A4DD-367CB9A0CBF0}" type="pres">
      <dgm:prSet presAssocID="{4340E09F-179D-4112-98CD-98E7FF540F0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30BB34-3A55-4343-8165-A58901CC555C}" type="pres">
      <dgm:prSet presAssocID="{FA4F2EED-4A8F-4706-BAD9-DB92D528DD5F}" presName="sp" presStyleCnt="0"/>
      <dgm:spPr/>
      <dgm:t>
        <a:bodyPr/>
        <a:lstStyle/>
        <a:p>
          <a:endParaRPr lang="es-ES"/>
        </a:p>
      </dgm:t>
    </dgm:pt>
    <dgm:pt modelId="{76761588-F543-4A96-ACD3-88807971463B}" type="pres">
      <dgm:prSet presAssocID="{E024FC63-2BA6-41EA-B394-02FE8BC60A5A}" presName="linNode" presStyleCnt="0"/>
      <dgm:spPr/>
      <dgm:t>
        <a:bodyPr/>
        <a:lstStyle/>
        <a:p>
          <a:endParaRPr lang="es-ES"/>
        </a:p>
      </dgm:t>
    </dgm:pt>
    <dgm:pt modelId="{0CACB766-8717-460C-89E8-6338927C1DC6}" type="pres">
      <dgm:prSet presAssocID="{E024FC63-2BA6-41EA-B394-02FE8BC60A5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C8B516-58DB-4DAC-951B-020ECCF93B9D}" type="pres">
      <dgm:prSet presAssocID="{E024FC63-2BA6-41EA-B394-02FE8BC60A5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E2CB91-A57B-4A8F-BC4F-AEFED7EA789C}" srcId="{E024FC63-2BA6-41EA-B394-02FE8BC60A5A}" destId="{86E59AEB-65A5-49D1-9764-0C82BA707318}" srcOrd="1" destOrd="0" parTransId="{FBE2F9C3-69C0-4EB5-86F8-A14F5EB3D5E9}" sibTransId="{088E7159-8A68-45DB-BF84-2781A67A6688}"/>
    <dgm:cxn modelId="{B556CDBA-70D8-465E-B792-126A7517DAB0}" srcId="{4340E09F-179D-4112-98CD-98E7FF540F0C}" destId="{BA412BCE-10AE-449A-B335-06CF0E80B882}" srcOrd="0" destOrd="0" parTransId="{B0D658B3-18CB-4443-A48A-63A885154E1D}" sibTransId="{DBAF1279-EF50-4FF8-BD7B-FED134C27CD6}"/>
    <dgm:cxn modelId="{26EBA5AE-7F60-419D-948B-04EE4FEBF854}" type="presOf" srcId="{BA412BCE-10AE-449A-B335-06CF0E80B882}" destId="{19663A9F-B86E-4956-A4DD-367CB9A0CBF0}" srcOrd="0" destOrd="0" presId="urn:microsoft.com/office/officeart/2005/8/layout/vList5"/>
    <dgm:cxn modelId="{569D194E-30E2-462D-BB99-5E6D7B5F2E92}" srcId="{02333E65-5683-4588-80C1-AC0F5E86DFED}" destId="{4340E09F-179D-4112-98CD-98E7FF540F0C}" srcOrd="0" destOrd="0" parTransId="{0DA02D81-DBF1-4970-A2D8-3D622F44D733}" sibTransId="{FA4F2EED-4A8F-4706-BAD9-DB92D528DD5F}"/>
    <dgm:cxn modelId="{73E32207-265F-485B-A616-ECA5F7C5F93F}" type="presOf" srcId="{86E59AEB-65A5-49D1-9764-0C82BA707318}" destId="{E1C8B516-58DB-4DAC-951B-020ECCF93B9D}" srcOrd="0" destOrd="1" presId="urn:microsoft.com/office/officeart/2005/8/layout/vList5"/>
    <dgm:cxn modelId="{0AA24F57-8A88-4155-AFF8-B150E78927C5}" srcId="{E024FC63-2BA6-41EA-B394-02FE8BC60A5A}" destId="{44005B0C-09B0-4613-B984-0765A5AB6295}" srcOrd="0" destOrd="0" parTransId="{360B9657-6D8D-4A3F-B9A7-5E28F568A324}" sibTransId="{48CCD941-4B00-49FD-9173-71EA8AAA7788}"/>
    <dgm:cxn modelId="{F391FCAF-9176-4A04-B4F4-6B1C3217E6FB}" srcId="{4340E09F-179D-4112-98CD-98E7FF540F0C}" destId="{7BB2F2B1-F770-4FF9-A141-AD6B8F897997}" srcOrd="1" destOrd="0" parTransId="{2AF64215-BED9-4DD2-9A0E-E2049A0904A1}" sibTransId="{31503CF0-5505-4351-BA1C-AC5328C314D8}"/>
    <dgm:cxn modelId="{00D5AC24-2B19-496E-A88A-C91917756AA5}" type="presOf" srcId="{7BB2F2B1-F770-4FF9-A141-AD6B8F897997}" destId="{19663A9F-B86E-4956-A4DD-367CB9A0CBF0}" srcOrd="0" destOrd="1" presId="urn:microsoft.com/office/officeart/2005/8/layout/vList5"/>
    <dgm:cxn modelId="{24F20253-83BF-47E8-BC87-AAA5A24989AC}" type="presOf" srcId="{E024FC63-2BA6-41EA-B394-02FE8BC60A5A}" destId="{0CACB766-8717-460C-89E8-6338927C1DC6}" srcOrd="0" destOrd="0" presId="urn:microsoft.com/office/officeart/2005/8/layout/vList5"/>
    <dgm:cxn modelId="{6ECED11D-5034-4246-B450-20309A684B91}" type="presOf" srcId="{02333E65-5683-4588-80C1-AC0F5E86DFED}" destId="{4B8B1791-4F46-4E35-9920-1EA0FDD3A430}" srcOrd="0" destOrd="0" presId="urn:microsoft.com/office/officeart/2005/8/layout/vList5"/>
    <dgm:cxn modelId="{AC170016-9779-43D4-982F-9152F5E4DB96}" type="presOf" srcId="{44005B0C-09B0-4613-B984-0765A5AB6295}" destId="{E1C8B516-58DB-4DAC-951B-020ECCF93B9D}" srcOrd="0" destOrd="0" presId="urn:microsoft.com/office/officeart/2005/8/layout/vList5"/>
    <dgm:cxn modelId="{A8C4279F-3C56-4668-8F59-69BDA4ED72BB}" srcId="{02333E65-5683-4588-80C1-AC0F5E86DFED}" destId="{E024FC63-2BA6-41EA-B394-02FE8BC60A5A}" srcOrd="1" destOrd="0" parTransId="{8F3663D5-6F83-4F33-B375-9CC70A692097}" sibTransId="{6E30DBD1-A9E6-4824-BFB8-54D5DDADE755}"/>
    <dgm:cxn modelId="{F33237AC-C190-4FED-80E7-95811FC1AB8B}" type="presOf" srcId="{4340E09F-179D-4112-98CD-98E7FF540F0C}" destId="{5A054F58-6831-4548-8B32-DFDB2882B61E}" srcOrd="0" destOrd="0" presId="urn:microsoft.com/office/officeart/2005/8/layout/vList5"/>
    <dgm:cxn modelId="{A8100975-32E6-41FD-8DB5-A0C682CBD272}" type="presParOf" srcId="{4B8B1791-4F46-4E35-9920-1EA0FDD3A430}" destId="{9844671F-F492-4BC7-88E1-13F3BAD2E9D9}" srcOrd="0" destOrd="0" presId="urn:microsoft.com/office/officeart/2005/8/layout/vList5"/>
    <dgm:cxn modelId="{DE2356D7-6679-4706-A50E-E4257B437088}" type="presParOf" srcId="{9844671F-F492-4BC7-88E1-13F3BAD2E9D9}" destId="{5A054F58-6831-4548-8B32-DFDB2882B61E}" srcOrd="0" destOrd="0" presId="urn:microsoft.com/office/officeart/2005/8/layout/vList5"/>
    <dgm:cxn modelId="{72A8E865-DD34-4048-80EF-74757D5511C8}" type="presParOf" srcId="{9844671F-F492-4BC7-88E1-13F3BAD2E9D9}" destId="{19663A9F-B86E-4956-A4DD-367CB9A0CBF0}" srcOrd="1" destOrd="0" presId="urn:microsoft.com/office/officeart/2005/8/layout/vList5"/>
    <dgm:cxn modelId="{5D708ADE-B252-4B68-96C3-C9163E14C699}" type="presParOf" srcId="{4B8B1791-4F46-4E35-9920-1EA0FDD3A430}" destId="{4C30BB34-3A55-4343-8165-A58901CC555C}" srcOrd="1" destOrd="0" presId="urn:microsoft.com/office/officeart/2005/8/layout/vList5"/>
    <dgm:cxn modelId="{6859335F-DCF5-4293-BED5-F63B66C37469}" type="presParOf" srcId="{4B8B1791-4F46-4E35-9920-1EA0FDD3A430}" destId="{76761588-F543-4A96-ACD3-88807971463B}" srcOrd="2" destOrd="0" presId="urn:microsoft.com/office/officeart/2005/8/layout/vList5"/>
    <dgm:cxn modelId="{F97049F8-5246-45B0-9C51-8519886DAC93}" type="presParOf" srcId="{76761588-F543-4A96-ACD3-88807971463B}" destId="{0CACB766-8717-460C-89E8-6338927C1DC6}" srcOrd="0" destOrd="0" presId="urn:microsoft.com/office/officeart/2005/8/layout/vList5"/>
    <dgm:cxn modelId="{0335BE5D-188F-4E9D-B836-8FBE25B96291}" type="presParOf" srcId="{76761588-F543-4A96-ACD3-88807971463B}" destId="{E1C8B516-58DB-4DAC-951B-020ECCF93B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EF7182-0376-4BFC-96B5-B23E79920A24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2BF7479E-E974-4B2A-9E6B-F1857A8803AC}">
      <dgm:prSet/>
      <dgm:spPr/>
      <dgm:t>
        <a:bodyPr/>
        <a:lstStyle/>
        <a:p>
          <a:pPr rtl="0"/>
          <a:r>
            <a:rPr lang="es-ES_tradnl" dirty="0" smtClean="0"/>
            <a:t>OM-89</a:t>
          </a:r>
          <a:endParaRPr lang="es-ES" dirty="0"/>
        </a:p>
      </dgm:t>
    </dgm:pt>
    <dgm:pt modelId="{C4423A5A-8CEB-4B5D-9C01-CB7142842A9B}" type="parTrans" cxnId="{C6E01FBA-5B15-4A71-BBE9-9A9BF5F27901}">
      <dgm:prSet/>
      <dgm:spPr/>
      <dgm:t>
        <a:bodyPr/>
        <a:lstStyle/>
        <a:p>
          <a:endParaRPr lang="es-ES"/>
        </a:p>
      </dgm:t>
    </dgm:pt>
    <dgm:pt modelId="{16449F2E-F505-4B25-8A60-5871BC693F53}" type="sibTrans" cxnId="{C6E01FBA-5B15-4A71-BBE9-9A9BF5F27901}">
      <dgm:prSet/>
      <dgm:spPr/>
      <dgm:t>
        <a:bodyPr/>
        <a:lstStyle/>
        <a:p>
          <a:endParaRPr lang="es-ES"/>
        </a:p>
      </dgm:t>
    </dgm:pt>
    <dgm:pt modelId="{22B411F5-5A32-444D-9100-AFBC01462AF8}">
      <dgm:prSet/>
      <dgm:spPr/>
      <dgm:t>
        <a:bodyPr/>
        <a:lstStyle/>
        <a:p>
          <a:pPr rtl="0"/>
          <a:r>
            <a:rPr lang="es-ES_tradnl" dirty="0" smtClean="0"/>
            <a:t>MV 140</a:t>
          </a:r>
          <a:endParaRPr lang="es-ES" dirty="0"/>
        </a:p>
      </dgm:t>
    </dgm:pt>
    <dgm:pt modelId="{B4024123-5E94-4358-860C-3BCD422D2F41}" type="parTrans" cxnId="{7AFC1C5F-106B-4DA4-8F2C-6D36905163C7}">
      <dgm:prSet/>
      <dgm:spPr/>
      <dgm:t>
        <a:bodyPr/>
        <a:lstStyle/>
        <a:p>
          <a:endParaRPr lang="es-ES"/>
        </a:p>
      </dgm:t>
    </dgm:pt>
    <dgm:pt modelId="{17A1F1F3-A773-44DC-AAFB-39D1CA320626}" type="sibTrans" cxnId="{7AFC1C5F-106B-4DA4-8F2C-6D36905163C7}">
      <dgm:prSet/>
      <dgm:spPr/>
      <dgm:t>
        <a:bodyPr/>
        <a:lstStyle/>
        <a:p>
          <a:endParaRPr lang="es-ES"/>
        </a:p>
      </dgm:t>
    </dgm:pt>
    <dgm:pt modelId="{95F8FEE4-A03A-4215-95C7-B139B0731941}">
      <dgm:prSet/>
      <dgm:spPr/>
      <dgm:t>
        <a:bodyPr/>
        <a:lstStyle/>
        <a:p>
          <a:pPr rtl="0"/>
          <a:r>
            <a:rPr lang="es-ES_tradnl" dirty="0" smtClean="0"/>
            <a:t>UROVAC</a:t>
          </a:r>
          <a:endParaRPr lang="es-ES" dirty="0"/>
        </a:p>
      </dgm:t>
    </dgm:pt>
    <dgm:pt modelId="{581E160C-5E72-4189-92B4-9B1A2220A4C2}" type="parTrans" cxnId="{57CB9226-A274-4547-A642-F20BAD334C39}">
      <dgm:prSet/>
      <dgm:spPr/>
      <dgm:t>
        <a:bodyPr/>
        <a:lstStyle/>
        <a:p>
          <a:endParaRPr lang="es-ES"/>
        </a:p>
      </dgm:t>
    </dgm:pt>
    <dgm:pt modelId="{264D6731-225C-409A-AE0D-2B5CF7E22517}" type="sibTrans" cxnId="{57CB9226-A274-4547-A642-F20BAD334C39}">
      <dgm:prSet/>
      <dgm:spPr/>
      <dgm:t>
        <a:bodyPr/>
        <a:lstStyle/>
        <a:p>
          <a:endParaRPr lang="es-ES"/>
        </a:p>
      </dgm:t>
    </dgm:pt>
    <dgm:pt modelId="{6445495C-B54E-469B-B2CA-75AC072E8A59}">
      <dgm:prSet/>
      <dgm:spPr/>
      <dgm:t>
        <a:bodyPr/>
        <a:lstStyle/>
        <a:p>
          <a:r>
            <a:rPr lang="pt-BR" dirty="0" err="1" smtClean="0"/>
            <a:t>Lisados</a:t>
          </a:r>
          <a:r>
            <a:rPr lang="pt-BR" dirty="0" smtClean="0"/>
            <a:t> liofilizados de </a:t>
          </a:r>
          <a:r>
            <a:rPr lang="es-ES_tradnl" dirty="0" smtClean="0"/>
            <a:t>18 cepas E </a:t>
          </a:r>
          <a:r>
            <a:rPr lang="es-ES_tradnl" dirty="0" err="1" smtClean="0"/>
            <a:t>Coli</a:t>
          </a:r>
          <a:endParaRPr lang="es-ES" dirty="0"/>
        </a:p>
      </dgm:t>
    </dgm:pt>
    <dgm:pt modelId="{65D28791-8823-442B-8796-5F6AFB0ED94C}" type="parTrans" cxnId="{AE4CC0EE-38CA-4ED0-808D-63FBB6D3EF5B}">
      <dgm:prSet/>
      <dgm:spPr/>
      <dgm:t>
        <a:bodyPr/>
        <a:lstStyle/>
        <a:p>
          <a:endParaRPr lang="es-ES"/>
        </a:p>
      </dgm:t>
    </dgm:pt>
    <dgm:pt modelId="{6887CAD1-8964-4F82-9E51-BC4CA9E457B3}" type="sibTrans" cxnId="{AE4CC0EE-38CA-4ED0-808D-63FBB6D3EF5B}">
      <dgm:prSet/>
      <dgm:spPr/>
      <dgm:t>
        <a:bodyPr/>
        <a:lstStyle/>
        <a:p>
          <a:endParaRPr lang="es-ES"/>
        </a:p>
      </dgm:t>
    </dgm:pt>
    <dgm:pt modelId="{9EF5B88D-2CE8-4965-9314-0408417F0D06}">
      <dgm:prSet/>
      <dgm:spPr/>
      <dgm:t>
        <a:bodyPr/>
        <a:lstStyle/>
        <a:p>
          <a:r>
            <a:rPr lang="es-ES_tradnl" dirty="0" smtClean="0"/>
            <a:t>Uro-</a:t>
          </a:r>
          <a:r>
            <a:rPr lang="es-ES_tradnl" dirty="0" err="1" smtClean="0"/>
            <a:t>Vaxom</a:t>
          </a:r>
          <a:endParaRPr lang="es-ES" dirty="0"/>
        </a:p>
      </dgm:t>
    </dgm:pt>
    <dgm:pt modelId="{C1E0A766-1C16-4FD4-940D-7C96F3F60CC9}" type="parTrans" cxnId="{CCC55027-56D1-40DC-A0D1-A128112EDC55}">
      <dgm:prSet/>
      <dgm:spPr/>
      <dgm:t>
        <a:bodyPr/>
        <a:lstStyle/>
        <a:p>
          <a:endParaRPr lang="es-ES"/>
        </a:p>
      </dgm:t>
    </dgm:pt>
    <dgm:pt modelId="{2E295822-4F6E-4357-AEAE-232899E6E2CE}" type="sibTrans" cxnId="{CCC55027-56D1-40DC-A0D1-A128112EDC55}">
      <dgm:prSet/>
      <dgm:spPr/>
      <dgm:t>
        <a:bodyPr/>
        <a:lstStyle/>
        <a:p>
          <a:endParaRPr lang="es-ES"/>
        </a:p>
      </dgm:t>
    </dgm:pt>
    <dgm:pt modelId="{3022EDED-139D-4380-AF60-76B488BBDFD3}">
      <dgm:prSet/>
      <dgm:spPr/>
      <dgm:t>
        <a:bodyPr/>
        <a:lstStyle/>
        <a:p>
          <a:r>
            <a:rPr lang="es-ES_tradnl" dirty="0" smtClean="0"/>
            <a:t>Mayor número de estudios</a:t>
          </a:r>
          <a:endParaRPr lang="es-ES" dirty="0"/>
        </a:p>
      </dgm:t>
    </dgm:pt>
    <dgm:pt modelId="{F8639DE3-7A92-4B1B-A33D-4F898EF1F3DF}" type="parTrans" cxnId="{425BE56F-E1E6-462D-A700-B6FEBB721564}">
      <dgm:prSet/>
      <dgm:spPr/>
      <dgm:t>
        <a:bodyPr/>
        <a:lstStyle/>
        <a:p>
          <a:endParaRPr lang="es-ES"/>
        </a:p>
      </dgm:t>
    </dgm:pt>
    <dgm:pt modelId="{FD4BE1E2-128D-4834-AC60-FAC25F8A6BEF}" type="sibTrans" cxnId="{425BE56F-E1E6-462D-A700-B6FEBB721564}">
      <dgm:prSet/>
      <dgm:spPr/>
      <dgm:t>
        <a:bodyPr/>
        <a:lstStyle/>
        <a:p>
          <a:endParaRPr lang="es-ES"/>
        </a:p>
      </dgm:t>
    </dgm:pt>
    <dgm:pt modelId="{9494AC53-0EB7-41B5-99C0-C92427CE457A}">
      <dgm:prSet/>
      <dgm:spPr/>
      <dgm:t>
        <a:bodyPr/>
        <a:lstStyle/>
        <a:p>
          <a:r>
            <a:rPr lang="es-ES_tradnl" dirty="0" err="1" smtClean="0"/>
            <a:t>Uromune</a:t>
          </a:r>
          <a:endParaRPr lang="es-ES" dirty="0"/>
        </a:p>
      </dgm:t>
    </dgm:pt>
    <dgm:pt modelId="{A4F38BE9-8FE0-4772-8551-63370E27B4A8}" type="parTrans" cxnId="{FB322AB6-CA4F-49DC-9E7A-2363156CDBCB}">
      <dgm:prSet/>
      <dgm:spPr/>
      <dgm:t>
        <a:bodyPr/>
        <a:lstStyle/>
        <a:p>
          <a:endParaRPr lang="es-ES"/>
        </a:p>
      </dgm:t>
    </dgm:pt>
    <dgm:pt modelId="{57C9D998-D2E5-4644-9E5F-AAE470ED6867}" type="sibTrans" cxnId="{FB322AB6-CA4F-49DC-9E7A-2363156CDBCB}">
      <dgm:prSet/>
      <dgm:spPr/>
      <dgm:t>
        <a:bodyPr/>
        <a:lstStyle/>
        <a:p>
          <a:endParaRPr lang="es-ES"/>
        </a:p>
      </dgm:t>
    </dgm:pt>
    <dgm:pt modelId="{658D2343-3BA2-4AFB-9375-23EC61A77720}">
      <dgm:prSet/>
      <dgm:spPr/>
      <dgm:t>
        <a:bodyPr/>
        <a:lstStyle/>
        <a:p>
          <a:r>
            <a:rPr lang="es-ES" dirty="0" smtClean="0"/>
            <a:t>Varios </a:t>
          </a:r>
          <a:r>
            <a:rPr lang="es-ES" dirty="0" err="1" smtClean="0"/>
            <a:t>uropatógenos</a:t>
          </a:r>
          <a:endParaRPr lang="es-ES" dirty="0"/>
        </a:p>
      </dgm:t>
    </dgm:pt>
    <dgm:pt modelId="{7805F349-C77F-4641-BF0B-17BEC3E7818A}" type="parTrans" cxnId="{1C33B75F-017E-4F25-808B-2493157A18C2}">
      <dgm:prSet/>
      <dgm:spPr/>
      <dgm:t>
        <a:bodyPr/>
        <a:lstStyle/>
        <a:p>
          <a:endParaRPr lang="es-ES"/>
        </a:p>
      </dgm:t>
    </dgm:pt>
    <dgm:pt modelId="{BED4C3E0-109F-474C-A4B6-02AFA21A54BB}" type="sibTrans" cxnId="{1C33B75F-017E-4F25-808B-2493157A18C2}">
      <dgm:prSet/>
      <dgm:spPr/>
      <dgm:t>
        <a:bodyPr/>
        <a:lstStyle/>
        <a:p>
          <a:endParaRPr lang="es-ES"/>
        </a:p>
      </dgm:t>
    </dgm:pt>
    <dgm:pt modelId="{B7A381B9-3CC0-4FBB-80CC-103C0F32B15A}">
      <dgm:prSet/>
      <dgm:spPr/>
      <dgm:t>
        <a:bodyPr/>
        <a:lstStyle/>
        <a:p>
          <a:r>
            <a:rPr lang="es-ES_tradnl" dirty="0" smtClean="0"/>
            <a:t>Oral</a:t>
          </a:r>
          <a:endParaRPr lang="es-ES" dirty="0"/>
        </a:p>
      </dgm:t>
    </dgm:pt>
    <dgm:pt modelId="{0A3494DA-A755-4904-A1F5-83A96FBDC50A}" type="parTrans" cxnId="{448ECB73-5AD4-4875-A3EA-597239704091}">
      <dgm:prSet/>
      <dgm:spPr/>
      <dgm:t>
        <a:bodyPr/>
        <a:lstStyle/>
        <a:p>
          <a:endParaRPr lang="es-ES"/>
        </a:p>
      </dgm:t>
    </dgm:pt>
    <dgm:pt modelId="{BC108363-27A5-400A-8F84-304A3A509472}" type="sibTrans" cxnId="{448ECB73-5AD4-4875-A3EA-597239704091}">
      <dgm:prSet/>
      <dgm:spPr/>
      <dgm:t>
        <a:bodyPr/>
        <a:lstStyle/>
        <a:p>
          <a:endParaRPr lang="es-ES"/>
        </a:p>
      </dgm:t>
    </dgm:pt>
    <dgm:pt modelId="{EEC8E928-A973-4F41-A5CF-D75A3F26443B}">
      <dgm:prSet/>
      <dgm:spPr/>
      <dgm:t>
        <a:bodyPr/>
        <a:lstStyle/>
        <a:p>
          <a:r>
            <a:rPr lang="es-ES_tradnl" dirty="0" smtClean="0"/>
            <a:t>Sublingual</a:t>
          </a:r>
          <a:endParaRPr lang="es-ES" dirty="0"/>
        </a:p>
      </dgm:t>
    </dgm:pt>
    <dgm:pt modelId="{B654BC60-1404-4B4F-90AB-1AA8B12F536B}" type="parTrans" cxnId="{EAEFD9D6-F3EE-4ED8-A67A-4EBB296640C4}">
      <dgm:prSet/>
      <dgm:spPr/>
      <dgm:t>
        <a:bodyPr/>
        <a:lstStyle/>
        <a:p>
          <a:endParaRPr lang="es-ES"/>
        </a:p>
      </dgm:t>
    </dgm:pt>
    <dgm:pt modelId="{5A6DC33F-8D89-4F57-846F-B035B41DCA89}" type="sibTrans" cxnId="{EAEFD9D6-F3EE-4ED8-A67A-4EBB296640C4}">
      <dgm:prSet/>
      <dgm:spPr/>
      <dgm:t>
        <a:bodyPr/>
        <a:lstStyle/>
        <a:p>
          <a:endParaRPr lang="es-ES"/>
        </a:p>
      </dgm:t>
    </dgm:pt>
    <dgm:pt modelId="{856D4586-1C59-4655-A6BE-12041A2F24A1}">
      <dgm:prSet/>
      <dgm:spPr/>
      <dgm:t>
        <a:bodyPr/>
        <a:lstStyle/>
        <a:p>
          <a:r>
            <a:rPr lang="es-ES_tradnl" dirty="0" smtClean="0"/>
            <a:t>Vaginal</a:t>
          </a:r>
          <a:endParaRPr lang="es-ES" dirty="0"/>
        </a:p>
      </dgm:t>
    </dgm:pt>
    <dgm:pt modelId="{4DC36E55-3F4E-418C-A2E8-5108CB272B9F}" type="parTrans" cxnId="{BA1F2965-EB34-4DEF-ACFD-4AEDA8B27916}">
      <dgm:prSet/>
      <dgm:spPr/>
      <dgm:t>
        <a:bodyPr/>
        <a:lstStyle/>
        <a:p>
          <a:endParaRPr lang="es-ES"/>
        </a:p>
      </dgm:t>
    </dgm:pt>
    <dgm:pt modelId="{FCDB0E79-910F-4980-A5ED-6FD95DED527A}" type="sibTrans" cxnId="{BA1F2965-EB34-4DEF-ACFD-4AEDA8B27916}">
      <dgm:prSet/>
      <dgm:spPr/>
      <dgm:t>
        <a:bodyPr/>
        <a:lstStyle/>
        <a:p>
          <a:endParaRPr lang="es-ES"/>
        </a:p>
      </dgm:t>
    </dgm:pt>
    <dgm:pt modelId="{A63302CC-8B29-4AD6-B9E0-2E296210C602}">
      <dgm:prSet/>
      <dgm:spPr/>
      <dgm:t>
        <a:bodyPr/>
        <a:lstStyle/>
        <a:p>
          <a:r>
            <a:rPr lang="es-ES_tradnl" dirty="0" smtClean="0"/>
            <a:t>Varios </a:t>
          </a:r>
          <a:r>
            <a:rPr lang="es-ES_tradnl" dirty="0" err="1" smtClean="0"/>
            <a:t>uropatógenos</a:t>
          </a:r>
          <a:endParaRPr lang="es-ES" dirty="0"/>
        </a:p>
      </dgm:t>
    </dgm:pt>
    <dgm:pt modelId="{4E0C5EDB-D83E-489E-ABF9-FC71908F89CE}" type="parTrans" cxnId="{08D8F084-5AFC-41FA-A84B-3D5C45454BCC}">
      <dgm:prSet/>
      <dgm:spPr/>
      <dgm:t>
        <a:bodyPr/>
        <a:lstStyle/>
        <a:p>
          <a:endParaRPr lang="es-ES"/>
        </a:p>
      </dgm:t>
    </dgm:pt>
    <dgm:pt modelId="{B47C1E0D-7A47-4D85-880D-8571EE409114}" type="sibTrans" cxnId="{08D8F084-5AFC-41FA-A84B-3D5C45454BCC}">
      <dgm:prSet/>
      <dgm:spPr/>
      <dgm:t>
        <a:bodyPr/>
        <a:lstStyle/>
        <a:p>
          <a:endParaRPr lang="es-ES"/>
        </a:p>
      </dgm:t>
    </dgm:pt>
    <dgm:pt modelId="{85F51FDA-EADC-4EF9-9409-83DD527D22FB}">
      <dgm:prSet/>
      <dgm:spPr/>
      <dgm:t>
        <a:bodyPr/>
        <a:lstStyle/>
        <a:p>
          <a:r>
            <a:rPr lang="es-ES_tradnl" dirty="0" smtClean="0"/>
            <a:t>No en España</a:t>
          </a:r>
          <a:endParaRPr lang="es-ES" dirty="0"/>
        </a:p>
      </dgm:t>
    </dgm:pt>
    <dgm:pt modelId="{C11C3388-A23D-4097-B6A9-577D689679CC}" type="parTrans" cxnId="{7B06D161-B43E-4BDE-8687-19190AA04FFE}">
      <dgm:prSet/>
      <dgm:spPr/>
    </dgm:pt>
    <dgm:pt modelId="{D0DC25B5-1B40-4237-9C40-21ADE7CA2144}" type="sibTrans" cxnId="{7B06D161-B43E-4BDE-8687-19190AA04FFE}">
      <dgm:prSet/>
      <dgm:spPr/>
    </dgm:pt>
    <dgm:pt modelId="{87C4AB82-9F01-4A21-97B4-CDEDBC6FEEB0}">
      <dgm:prSet/>
      <dgm:spPr/>
      <dgm:t>
        <a:bodyPr/>
        <a:lstStyle/>
        <a:p>
          <a:r>
            <a:rPr lang="es-ES_tradnl" dirty="0" smtClean="0"/>
            <a:t>1cp / </a:t>
          </a:r>
          <a:r>
            <a:rPr lang="es-ES_tradnl" dirty="0" err="1" smtClean="0"/>
            <a:t>dia</a:t>
          </a:r>
          <a:r>
            <a:rPr lang="es-ES_tradnl" dirty="0" smtClean="0"/>
            <a:t> / 3m</a:t>
          </a:r>
          <a:endParaRPr lang="es-ES" dirty="0"/>
        </a:p>
      </dgm:t>
    </dgm:pt>
    <dgm:pt modelId="{55B7962B-2405-4FC8-868D-A95A66D57BC0}" type="parTrans" cxnId="{BAFCD71E-3F59-41A8-AFE2-34F1CD1EB930}">
      <dgm:prSet/>
      <dgm:spPr/>
    </dgm:pt>
    <dgm:pt modelId="{D04AE744-83FC-44B1-9853-6DBB619159AA}" type="sibTrans" cxnId="{BAFCD71E-3F59-41A8-AFE2-34F1CD1EB930}">
      <dgm:prSet/>
      <dgm:spPr/>
    </dgm:pt>
    <dgm:pt modelId="{C65FE2FE-2BE1-40AC-BBB9-0E82AD8F2908}" type="pres">
      <dgm:prSet presAssocID="{13EF7182-0376-4BFC-96B5-B23E79920A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2F99C8-92DA-46DB-A4B9-6971CC9D11F9}" type="pres">
      <dgm:prSet presAssocID="{2BF7479E-E974-4B2A-9E6B-F1857A8803AC}" presName="composite" presStyleCnt="0"/>
      <dgm:spPr/>
    </dgm:pt>
    <dgm:pt modelId="{73D9ABB5-3C72-4B1B-A74F-C6706DBB7C52}" type="pres">
      <dgm:prSet presAssocID="{2BF7479E-E974-4B2A-9E6B-F1857A8803A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E74CE5-D4F1-45BA-9012-327F8EDA9DC0}" type="pres">
      <dgm:prSet presAssocID="{2BF7479E-E974-4B2A-9E6B-F1857A8803A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7CA2BD-DB11-40B2-833A-BD4EA04EB5D0}" type="pres">
      <dgm:prSet presAssocID="{16449F2E-F505-4B25-8A60-5871BC693F53}" presName="space" presStyleCnt="0"/>
      <dgm:spPr/>
    </dgm:pt>
    <dgm:pt modelId="{1F3877C9-DAD5-409F-AA04-286C958B6183}" type="pres">
      <dgm:prSet presAssocID="{22B411F5-5A32-444D-9100-AFBC01462AF8}" presName="composite" presStyleCnt="0"/>
      <dgm:spPr/>
    </dgm:pt>
    <dgm:pt modelId="{C9ABDDD4-291C-4255-A6DB-2E890FD5293F}" type="pres">
      <dgm:prSet presAssocID="{22B411F5-5A32-444D-9100-AFBC01462AF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53E95-B9AB-440B-8DAB-892B445FB1AE}" type="pres">
      <dgm:prSet presAssocID="{22B411F5-5A32-444D-9100-AFBC01462AF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CAEB21-1857-452B-99EF-C2491C7ABD64}" type="pres">
      <dgm:prSet presAssocID="{17A1F1F3-A773-44DC-AAFB-39D1CA320626}" presName="space" presStyleCnt="0"/>
      <dgm:spPr/>
    </dgm:pt>
    <dgm:pt modelId="{01E55C31-B53D-41E8-9C22-B310F9DAB060}" type="pres">
      <dgm:prSet presAssocID="{95F8FEE4-A03A-4215-95C7-B139B0731941}" presName="composite" presStyleCnt="0"/>
      <dgm:spPr/>
    </dgm:pt>
    <dgm:pt modelId="{B997105B-C004-4185-B26E-342DFDAA7F13}" type="pres">
      <dgm:prSet presAssocID="{95F8FEE4-A03A-4215-95C7-B139B073194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7C82FE-A5AF-4F14-A38F-B7D0650BDA82}" type="pres">
      <dgm:prSet presAssocID="{95F8FEE4-A03A-4215-95C7-B139B073194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5BE56F-E1E6-462D-A700-B6FEBB721564}" srcId="{2BF7479E-E974-4B2A-9E6B-F1857A8803AC}" destId="{3022EDED-139D-4380-AF60-76B488BBDFD3}" srcOrd="2" destOrd="0" parTransId="{F8639DE3-7A92-4B1B-A33D-4F898EF1F3DF}" sibTransId="{FD4BE1E2-128D-4834-AC60-FAC25F8A6BEF}"/>
    <dgm:cxn modelId="{54274208-0CF4-4C6C-846A-328142CFDD68}" type="presOf" srcId="{9494AC53-0EB7-41B5-99C0-C92427CE457A}" destId="{81753E95-B9AB-440B-8DAB-892B445FB1AE}" srcOrd="0" destOrd="1" presId="urn:microsoft.com/office/officeart/2005/8/layout/hList1"/>
    <dgm:cxn modelId="{44AF0FB6-AC19-4B30-898F-B6053693E982}" type="presOf" srcId="{856D4586-1C59-4655-A6BE-12041A2F24A1}" destId="{E77C82FE-A5AF-4F14-A38F-B7D0650BDA82}" srcOrd="0" destOrd="1" presId="urn:microsoft.com/office/officeart/2005/8/layout/hList1"/>
    <dgm:cxn modelId="{7B06D161-B43E-4BDE-8687-19190AA04FFE}" srcId="{2BF7479E-E974-4B2A-9E6B-F1857A8803AC}" destId="{85F51FDA-EADC-4EF9-9409-83DD527D22FB}" srcOrd="5" destOrd="0" parTransId="{C11C3388-A23D-4097-B6A9-577D689679CC}" sibTransId="{D0DC25B5-1B40-4237-9C40-21ADE7CA2144}"/>
    <dgm:cxn modelId="{1C33B75F-017E-4F25-808B-2493157A18C2}" srcId="{22B411F5-5A32-444D-9100-AFBC01462AF8}" destId="{658D2343-3BA2-4AFB-9375-23EC61A77720}" srcOrd="0" destOrd="0" parTransId="{7805F349-C77F-4641-BF0B-17BEC3E7818A}" sibTransId="{BED4C3E0-109F-474C-A4B6-02AFA21A54BB}"/>
    <dgm:cxn modelId="{B1AB4264-7900-42EF-888E-811EABB04923}" type="presOf" srcId="{A63302CC-8B29-4AD6-B9E0-2E296210C602}" destId="{E77C82FE-A5AF-4F14-A38F-B7D0650BDA82}" srcOrd="0" destOrd="0" presId="urn:microsoft.com/office/officeart/2005/8/layout/hList1"/>
    <dgm:cxn modelId="{FB322AB6-CA4F-49DC-9E7A-2363156CDBCB}" srcId="{22B411F5-5A32-444D-9100-AFBC01462AF8}" destId="{9494AC53-0EB7-41B5-99C0-C92427CE457A}" srcOrd="1" destOrd="0" parTransId="{A4F38BE9-8FE0-4772-8551-63370E27B4A8}" sibTransId="{57C9D998-D2E5-4644-9E5F-AAE470ED6867}"/>
    <dgm:cxn modelId="{7D3CAD2A-C5E5-4CD8-8515-E563D967E9A8}" type="presOf" srcId="{87C4AB82-9F01-4A21-97B4-CDEDBC6FEEB0}" destId="{D1E74CE5-D4F1-45BA-9012-327F8EDA9DC0}" srcOrd="0" destOrd="4" presId="urn:microsoft.com/office/officeart/2005/8/layout/hList1"/>
    <dgm:cxn modelId="{AE4CC0EE-38CA-4ED0-808D-63FBB6D3EF5B}" srcId="{2BF7479E-E974-4B2A-9E6B-F1857A8803AC}" destId="{6445495C-B54E-469B-B2CA-75AC072E8A59}" srcOrd="0" destOrd="0" parTransId="{65D28791-8823-442B-8796-5F6AFB0ED94C}" sibTransId="{6887CAD1-8964-4F82-9E51-BC4CA9E457B3}"/>
    <dgm:cxn modelId="{4D69157A-B870-428A-9683-036BC888D94D}" type="presOf" srcId="{85F51FDA-EADC-4EF9-9409-83DD527D22FB}" destId="{D1E74CE5-D4F1-45BA-9012-327F8EDA9DC0}" srcOrd="0" destOrd="5" presId="urn:microsoft.com/office/officeart/2005/8/layout/hList1"/>
    <dgm:cxn modelId="{DC2D1EEB-08DD-488E-8835-58365337516E}" type="presOf" srcId="{22B411F5-5A32-444D-9100-AFBC01462AF8}" destId="{C9ABDDD4-291C-4255-A6DB-2E890FD5293F}" srcOrd="0" destOrd="0" presId="urn:microsoft.com/office/officeart/2005/8/layout/hList1"/>
    <dgm:cxn modelId="{7FE1FFA9-2CEB-4497-A4A6-E69233F827E5}" type="presOf" srcId="{B7A381B9-3CC0-4FBB-80CC-103C0F32B15A}" destId="{D1E74CE5-D4F1-45BA-9012-327F8EDA9DC0}" srcOrd="0" destOrd="3" presId="urn:microsoft.com/office/officeart/2005/8/layout/hList1"/>
    <dgm:cxn modelId="{2CAD7223-0939-4374-A140-1E9960AEC915}" type="presOf" srcId="{EEC8E928-A973-4F41-A5CF-D75A3F26443B}" destId="{81753E95-B9AB-440B-8DAB-892B445FB1AE}" srcOrd="0" destOrd="2" presId="urn:microsoft.com/office/officeart/2005/8/layout/hList1"/>
    <dgm:cxn modelId="{08D8F084-5AFC-41FA-A84B-3D5C45454BCC}" srcId="{95F8FEE4-A03A-4215-95C7-B139B0731941}" destId="{A63302CC-8B29-4AD6-B9E0-2E296210C602}" srcOrd="0" destOrd="0" parTransId="{4E0C5EDB-D83E-489E-ABF9-FC71908F89CE}" sibTransId="{B47C1E0D-7A47-4D85-880D-8571EE409114}"/>
    <dgm:cxn modelId="{BAFCD71E-3F59-41A8-AFE2-34F1CD1EB930}" srcId="{2BF7479E-E974-4B2A-9E6B-F1857A8803AC}" destId="{87C4AB82-9F01-4A21-97B4-CDEDBC6FEEB0}" srcOrd="4" destOrd="0" parTransId="{55B7962B-2405-4FC8-868D-A95A66D57BC0}" sibTransId="{D04AE744-83FC-44B1-9853-6DBB619159AA}"/>
    <dgm:cxn modelId="{CCC55027-56D1-40DC-A0D1-A128112EDC55}" srcId="{2BF7479E-E974-4B2A-9E6B-F1857A8803AC}" destId="{9EF5B88D-2CE8-4965-9314-0408417F0D06}" srcOrd="1" destOrd="0" parTransId="{C1E0A766-1C16-4FD4-940D-7C96F3F60CC9}" sibTransId="{2E295822-4F6E-4357-AEAE-232899E6E2CE}"/>
    <dgm:cxn modelId="{EAEFD9D6-F3EE-4ED8-A67A-4EBB296640C4}" srcId="{22B411F5-5A32-444D-9100-AFBC01462AF8}" destId="{EEC8E928-A973-4F41-A5CF-D75A3F26443B}" srcOrd="2" destOrd="0" parTransId="{B654BC60-1404-4B4F-90AB-1AA8B12F536B}" sibTransId="{5A6DC33F-8D89-4F57-846F-B035B41DCA89}"/>
    <dgm:cxn modelId="{7AFC1C5F-106B-4DA4-8F2C-6D36905163C7}" srcId="{13EF7182-0376-4BFC-96B5-B23E79920A24}" destId="{22B411F5-5A32-444D-9100-AFBC01462AF8}" srcOrd="1" destOrd="0" parTransId="{B4024123-5E94-4358-860C-3BCD422D2F41}" sibTransId="{17A1F1F3-A773-44DC-AAFB-39D1CA320626}"/>
    <dgm:cxn modelId="{BA1F2965-EB34-4DEF-ACFD-4AEDA8B27916}" srcId="{95F8FEE4-A03A-4215-95C7-B139B0731941}" destId="{856D4586-1C59-4655-A6BE-12041A2F24A1}" srcOrd="1" destOrd="0" parTransId="{4DC36E55-3F4E-418C-A2E8-5108CB272B9F}" sibTransId="{FCDB0E79-910F-4980-A5ED-6FD95DED527A}"/>
    <dgm:cxn modelId="{303A9E9C-8F0B-49A0-A63C-C07C874DD411}" type="presOf" srcId="{9EF5B88D-2CE8-4965-9314-0408417F0D06}" destId="{D1E74CE5-D4F1-45BA-9012-327F8EDA9DC0}" srcOrd="0" destOrd="1" presId="urn:microsoft.com/office/officeart/2005/8/layout/hList1"/>
    <dgm:cxn modelId="{57CB9226-A274-4547-A642-F20BAD334C39}" srcId="{13EF7182-0376-4BFC-96B5-B23E79920A24}" destId="{95F8FEE4-A03A-4215-95C7-B139B0731941}" srcOrd="2" destOrd="0" parTransId="{581E160C-5E72-4189-92B4-9B1A2220A4C2}" sibTransId="{264D6731-225C-409A-AE0D-2B5CF7E22517}"/>
    <dgm:cxn modelId="{448ECB73-5AD4-4875-A3EA-597239704091}" srcId="{2BF7479E-E974-4B2A-9E6B-F1857A8803AC}" destId="{B7A381B9-3CC0-4FBB-80CC-103C0F32B15A}" srcOrd="3" destOrd="0" parTransId="{0A3494DA-A755-4904-A1F5-83A96FBDC50A}" sibTransId="{BC108363-27A5-400A-8F84-304A3A509472}"/>
    <dgm:cxn modelId="{CC7E4AC1-D936-4E04-B5D1-1EAD83288258}" type="presOf" srcId="{6445495C-B54E-469B-B2CA-75AC072E8A59}" destId="{D1E74CE5-D4F1-45BA-9012-327F8EDA9DC0}" srcOrd="0" destOrd="0" presId="urn:microsoft.com/office/officeart/2005/8/layout/hList1"/>
    <dgm:cxn modelId="{C6E01FBA-5B15-4A71-BBE9-9A9BF5F27901}" srcId="{13EF7182-0376-4BFC-96B5-B23E79920A24}" destId="{2BF7479E-E974-4B2A-9E6B-F1857A8803AC}" srcOrd="0" destOrd="0" parTransId="{C4423A5A-8CEB-4B5D-9C01-CB7142842A9B}" sibTransId="{16449F2E-F505-4B25-8A60-5871BC693F53}"/>
    <dgm:cxn modelId="{79B72FC4-4AAA-4CA6-AFCD-F60E5C0E8897}" type="presOf" srcId="{658D2343-3BA2-4AFB-9375-23EC61A77720}" destId="{81753E95-B9AB-440B-8DAB-892B445FB1AE}" srcOrd="0" destOrd="0" presId="urn:microsoft.com/office/officeart/2005/8/layout/hList1"/>
    <dgm:cxn modelId="{97B55937-E18C-4682-8480-E6B76D0D13B8}" type="presOf" srcId="{95F8FEE4-A03A-4215-95C7-B139B0731941}" destId="{B997105B-C004-4185-B26E-342DFDAA7F13}" srcOrd="0" destOrd="0" presId="urn:microsoft.com/office/officeart/2005/8/layout/hList1"/>
    <dgm:cxn modelId="{BE7314C1-F26C-41F8-9FFA-2A6E7E108976}" type="presOf" srcId="{2BF7479E-E974-4B2A-9E6B-F1857A8803AC}" destId="{73D9ABB5-3C72-4B1B-A74F-C6706DBB7C52}" srcOrd="0" destOrd="0" presId="urn:microsoft.com/office/officeart/2005/8/layout/hList1"/>
    <dgm:cxn modelId="{E57828B6-9F9C-4644-ACED-E87488B3EE01}" type="presOf" srcId="{13EF7182-0376-4BFC-96B5-B23E79920A24}" destId="{C65FE2FE-2BE1-40AC-BBB9-0E82AD8F2908}" srcOrd="0" destOrd="0" presId="urn:microsoft.com/office/officeart/2005/8/layout/hList1"/>
    <dgm:cxn modelId="{589CBF4A-9325-420C-8D7E-44B645ADF7A6}" type="presOf" srcId="{3022EDED-139D-4380-AF60-76B488BBDFD3}" destId="{D1E74CE5-D4F1-45BA-9012-327F8EDA9DC0}" srcOrd="0" destOrd="2" presId="urn:microsoft.com/office/officeart/2005/8/layout/hList1"/>
    <dgm:cxn modelId="{38028FA6-52E6-4D06-991F-B9DE98F75956}" type="presParOf" srcId="{C65FE2FE-2BE1-40AC-BBB9-0E82AD8F2908}" destId="{1C2F99C8-92DA-46DB-A4B9-6971CC9D11F9}" srcOrd="0" destOrd="0" presId="urn:microsoft.com/office/officeart/2005/8/layout/hList1"/>
    <dgm:cxn modelId="{3E8D8232-7B2A-413E-AD95-EFEE5921BC78}" type="presParOf" srcId="{1C2F99C8-92DA-46DB-A4B9-6971CC9D11F9}" destId="{73D9ABB5-3C72-4B1B-A74F-C6706DBB7C52}" srcOrd="0" destOrd="0" presId="urn:microsoft.com/office/officeart/2005/8/layout/hList1"/>
    <dgm:cxn modelId="{52B2C3C7-E0A8-4219-AF50-6EEF415A9748}" type="presParOf" srcId="{1C2F99C8-92DA-46DB-A4B9-6971CC9D11F9}" destId="{D1E74CE5-D4F1-45BA-9012-327F8EDA9DC0}" srcOrd="1" destOrd="0" presId="urn:microsoft.com/office/officeart/2005/8/layout/hList1"/>
    <dgm:cxn modelId="{CF2DAF84-2A9C-4B95-8BCE-0146B13C52B4}" type="presParOf" srcId="{C65FE2FE-2BE1-40AC-BBB9-0E82AD8F2908}" destId="{5B7CA2BD-DB11-40B2-833A-BD4EA04EB5D0}" srcOrd="1" destOrd="0" presId="urn:microsoft.com/office/officeart/2005/8/layout/hList1"/>
    <dgm:cxn modelId="{41C70AE8-2AA5-4BD7-BC32-52356AE9E1B2}" type="presParOf" srcId="{C65FE2FE-2BE1-40AC-BBB9-0E82AD8F2908}" destId="{1F3877C9-DAD5-409F-AA04-286C958B6183}" srcOrd="2" destOrd="0" presId="urn:microsoft.com/office/officeart/2005/8/layout/hList1"/>
    <dgm:cxn modelId="{29B6FA2A-A6F3-4D3C-A93E-B775EE250207}" type="presParOf" srcId="{1F3877C9-DAD5-409F-AA04-286C958B6183}" destId="{C9ABDDD4-291C-4255-A6DB-2E890FD5293F}" srcOrd="0" destOrd="0" presId="urn:microsoft.com/office/officeart/2005/8/layout/hList1"/>
    <dgm:cxn modelId="{A8ECB239-3C0A-434C-B450-F03635B45DA7}" type="presParOf" srcId="{1F3877C9-DAD5-409F-AA04-286C958B6183}" destId="{81753E95-B9AB-440B-8DAB-892B445FB1AE}" srcOrd="1" destOrd="0" presId="urn:microsoft.com/office/officeart/2005/8/layout/hList1"/>
    <dgm:cxn modelId="{6B1E9AAF-0EA8-42AD-B786-5D7ACCDD7BFD}" type="presParOf" srcId="{C65FE2FE-2BE1-40AC-BBB9-0E82AD8F2908}" destId="{54CAEB21-1857-452B-99EF-C2491C7ABD64}" srcOrd="3" destOrd="0" presId="urn:microsoft.com/office/officeart/2005/8/layout/hList1"/>
    <dgm:cxn modelId="{22B4C501-B966-4BC8-AD7F-49D9F8A0B66B}" type="presParOf" srcId="{C65FE2FE-2BE1-40AC-BBB9-0E82AD8F2908}" destId="{01E55C31-B53D-41E8-9C22-B310F9DAB060}" srcOrd="4" destOrd="0" presId="urn:microsoft.com/office/officeart/2005/8/layout/hList1"/>
    <dgm:cxn modelId="{C8E62C6B-9860-4F28-AA1A-1FB51637DD99}" type="presParOf" srcId="{01E55C31-B53D-41E8-9C22-B310F9DAB060}" destId="{B997105B-C004-4185-B26E-342DFDAA7F13}" srcOrd="0" destOrd="0" presId="urn:microsoft.com/office/officeart/2005/8/layout/hList1"/>
    <dgm:cxn modelId="{010CE0CC-50A3-40E1-A604-9E248A26749A}" type="presParOf" srcId="{01E55C31-B53D-41E8-9C22-B310F9DAB060}" destId="{E77C82FE-A5AF-4F14-A38F-B7D0650BDA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93D4D7-CB11-4053-BC86-3ED2DEB11AB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3B2A1D77-77E6-4616-B5F8-B427DD915EC4}">
      <dgm:prSet custT="1"/>
      <dgm:spPr/>
      <dgm:t>
        <a:bodyPr/>
        <a:lstStyle/>
        <a:p>
          <a:pPr rtl="0"/>
          <a:r>
            <a:rPr lang="es-ES" sz="2000" dirty="0" smtClean="0">
              <a:solidFill>
                <a:schemeClr val="tx1"/>
              </a:solidFill>
            </a:rPr>
            <a:t>Anomalía </a:t>
          </a:r>
          <a:r>
            <a:rPr lang="es-ES" sz="2000" b="1" dirty="0" smtClean="0">
              <a:solidFill>
                <a:schemeClr val="tx1"/>
              </a:solidFill>
            </a:rPr>
            <a:t>anatómica o estructural</a:t>
          </a:r>
          <a:r>
            <a:rPr lang="es-ES" sz="2000" dirty="0" smtClean="0">
              <a:solidFill>
                <a:schemeClr val="tx1"/>
              </a:solidFill>
            </a:rPr>
            <a:t>: </a:t>
          </a:r>
          <a:r>
            <a:rPr lang="es-ES" sz="2000" b="0" dirty="0" err="1" smtClean="0">
              <a:solidFill>
                <a:schemeClr val="tx1"/>
              </a:solidFill>
            </a:rPr>
            <a:t>uropatía</a:t>
          </a:r>
          <a:r>
            <a:rPr lang="es-ES" sz="2000" b="0" dirty="0" smtClean="0">
              <a:solidFill>
                <a:schemeClr val="tx1"/>
              </a:solidFill>
            </a:rPr>
            <a:t> obstructiva, vaciamiento vesical incompleto, reflujo </a:t>
          </a:r>
          <a:r>
            <a:rPr lang="es-ES" sz="2000" b="0" dirty="0" err="1" smtClean="0">
              <a:solidFill>
                <a:schemeClr val="tx1"/>
              </a:solidFill>
            </a:rPr>
            <a:t>vesicoureteral</a:t>
          </a:r>
          <a:endParaRPr lang="es-ES" sz="2000" b="0" dirty="0">
            <a:solidFill>
              <a:schemeClr val="tx1"/>
            </a:solidFill>
          </a:endParaRPr>
        </a:p>
      </dgm:t>
    </dgm:pt>
    <dgm:pt modelId="{C2A58A7A-9072-4567-A1DE-A4A0D8C42B16}" type="parTrans" cxnId="{77BFE914-DBC5-49FB-9AFA-D048627AB93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FE9FD743-E21A-410C-B974-B225FCBE7660}" type="sibTrans" cxnId="{77BFE914-DBC5-49FB-9AFA-D048627AB93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B8DB673-8CED-44AE-8D56-69A0DCEEB871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chemeClr val="tx1"/>
              </a:solidFill>
            </a:rPr>
            <a:t>Sondaje o Instrumentalización urológica reciente (</a:t>
          </a:r>
          <a:r>
            <a:rPr lang="es-ES" sz="2000" b="0" dirty="0" smtClean="0">
              <a:solidFill>
                <a:schemeClr val="tx1"/>
              </a:solidFill>
            </a:rPr>
            <a:t>último mes)</a:t>
          </a:r>
          <a:endParaRPr lang="es-ES" sz="2000" dirty="0">
            <a:solidFill>
              <a:schemeClr val="tx1"/>
            </a:solidFill>
          </a:endParaRPr>
        </a:p>
      </dgm:t>
    </dgm:pt>
    <dgm:pt modelId="{74D477B1-190C-469C-A02E-30C3FB51120A}" type="parTrans" cxnId="{500281BF-141A-43CD-9C90-2EB90D8DA40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C609A17B-2E27-401E-82ED-8B585270A802}" type="sibTrans" cxnId="{500281BF-141A-43CD-9C90-2EB90D8DA40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19C66E8-EFF7-4504-89B4-182CC1022BD0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chemeClr val="tx1"/>
              </a:solidFill>
            </a:rPr>
            <a:t>Anomalías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b="1" dirty="0" smtClean="0">
              <a:solidFill>
                <a:schemeClr val="tx1"/>
              </a:solidFill>
            </a:rPr>
            <a:t>funcionales o  metabólicas</a:t>
          </a:r>
          <a:r>
            <a:rPr lang="es-ES" sz="2000" dirty="0" smtClean="0">
              <a:solidFill>
                <a:schemeClr val="tx1"/>
              </a:solidFill>
            </a:rPr>
            <a:t>: insuficiencia renal crónica, </a:t>
          </a:r>
          <a:r>
            <a:rPr lang="es-ES" sz="2000" b="0" dirty="0" smtClean="0">
              <a:solidFill>
                <a:schemeClr val="tx1"/>
              </a:solidFill>
            </a:rPr>
            <a:t>DM</a:t>
          </a:r>
          <a:r>
            <a:rPr lang="es-ES" sz="2000" dirty="0" smtClean="0">
              <a:solidFill>
                <a:schemeClr val="tx1"/>
              </a:solidFill>
            </a:rPr>
            <a:t>, embarazo</a:t>
          </a:r>
          <a:endParaRPr lang="es-ES" sz="2000" dirty="0">
            <a:solidFill>
              <a:schemeClr val="tx1"/>
            </a:solidFill>
          </a:endParaRPr>
        </a:p>
      </dgm:t>
    </dgm:pt>
    <dgm:pt modelId="{511F9F12-F074-40A4-869D-E0D26277C9B7}" type="parTrans" cxnId="{C230F9EA-7E1D-49F8-BC53-BEFA2812964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3908DD9D-32EE-4978-8995-DF2D881DF604}" type="sibTrans" cxnId="{C230F9EA-7E1D-49F8-BC53-BEFA2812964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033436F0-4711-4583-965F-420C7018921F}">
      <dgm:prSet custT="1"/>
      <dgm:spPr/>
      <dgm:t>
        <a:bodyPr/>
        <a:lstStyle/>
        <a:p>
          <a:pPr rtl="0"/>
          <a:r>
            <a:rPr lang="es-ES" sz="2000" b="1" smtClean="0">
              <a:solidFill>
                <a:schemeClr val="tx1"/>
              </a:solidFill>
            </a:rPr>
            <a:t>Inmunosupresión</a:t>
          </a:r>
          <a:r>
            <a:rPr lang="es-ES" sz="2000" smtClean="0">
              <a:solidFill>
                <a:schemeClr val="tx1"/>
              </a:solidFill>
            </a:rPr>
            <a:t> grave, transplante renal</a:t>
          </a:r>
          <a:endParaRPr lang="es-ES" sz="2000">
            <a:solidFill>
              <a:schemeClr val="tx1"/>
            </a:solidFill>
          </a:endParaRPr>
        </a:p>
      </dgm:t>
    </dgm:pt>
    <dgm:pt modelId="{E735DDB1-27CF-462F-9D38-CA3422D5621A}" type="parTrans" cxnId="{027D87D0-9676-450F-8F29-7C21BECA35A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66492F3-D543-4D5A-8CBC-D2EE98221403}" type="sibTrans" cxnId="{027D87D0-9676-450F-8F29-7C21BECA35A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08100792-A516-4A08-B712-E4F5A5F25754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chemeClr val="tx1"/>
              </a:solidFill>
            </a:rPr>
            <a:t>Edad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b="1" dirty="0" smtClean="0">
              <a:solidFill>
                <a:schemeClr val="tx1"/>
              </a:solidFill>
            </a:rPr>
            <a:t>infantil</a:t>
          </a:r>
          <a:r>
            <a:rPr lang="es-ES" sz="2000" dirty="0" smtClean="0">
              <a:solidFill>
                <a:schemeClr val="tx1"/>
              </a:solidFill>
            </a:rPr>
            <a:t> o </a:t>
          </a:r>
          <a:r>
            <a:rPr lang="es-ES" sz="2000" b="1" dirty="0" smtClean="0">
              <a:solidFill>
                <a:schemeClr val="tx1"/>
              </a:solidFill>
            </a:rPr>
            <a:t>superior a 65-75 años</a:t>
          </a:r>
          <a:endParaRPr lang="es-ES" sz="2000" dirty="0">
            <a:solidFill>
              <a:schemeClr val="tx1"/>
            </a:solidFill>
          </a:endParaRPr>
        </a:p>
      </dgm:t>
    </dgm:pt>
    <dgm:pt modelId="{F5BBFBD8-5B83-44FD-9E79-E405E5A091CE}" type="parTrans" cxnId="{8D9B099A-BD5E-468C-9C74-FF0BB237F94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608299F8-27F0-44DB-B0FA-0F4111901282}" type="sibTrans" cxnId="{8D9B099A-BD5E-468C-9C74-FF0BB237F94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DF27089C-18A6-4CE7-BDA6-3800ECEC047E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chemeClr val="tx1"/>
              </a:solidFill>
            </a:rPr>
            <a:t>Sexo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b="1" dirty="0" smtClean="0">
              <a:solidFill>
                <a:schemeClr val="tx1"/>
              </a:solidFill>
            </a:rPr>
            <a:t>varón</a:t>
          </a:r>
          <a:endParaRPr lang="es-ES" sz="2000" dirty="0">
            <a:solidFill>
              <a:schemeClr val="tx1"/>
            </a:solidFill>
          </a:endParaRPr>
        </a:p>
      </dgm:t>
    </dgm:pt>
    <dgm:pt modelId="{24361C71-07C9-4089-A8F6-74198C30DCC8}" type="parTrans" cxnId="{489C7697-5175-42CC-9BE0-C4483DA1AF5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92F014C3-7A39-4B43-9C9D-8805C56A51CA}" type="sibTrans" cxnId="{489C7697-5175-42CC-9BE0-C4483DA1AF53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F32DF3DF-AE99-4F8C-84E7-CC1CC1910278}">
      <dgm:prSet custT="1"/>
      <dgm:spPr/>
      <dgm:t>
        <a:bodyPr/>
        <a:lstStyle/>
        <a:p>
          <a:pPr rtl="0"/>
          <a:r>
            <a:rPr lang="es-ES" sz="2000" b="1" smtClean="0">
              <a:solidFill>
                <a:schemeClr val="tx1"/>
              </a:solidFill>
            </a:rPr>
            <a:t>Hospitalización reciente y/o infección adquirida en hospital</a:t>
          </a:r>
          <a:endParaRPr lang="es-ES" sz="2000">
            <a:solidFill>
              <a:schemeClr val="tx1"/>
            </a:solidFill>
          </a:endParaRPr>
        </a:p>
      </dgm:t>
    </dgm:pt>
    <dgm:pt modelId="{45B3219F-E902-4D8C-B67D-C604D138639B}" type="parTrans" cxnId="{593C70EB-4BC7-4780-9123-FDDA13A914D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08654D83-6D7A-48BB-B1E4-17C40796233C}" type="sibTrans" cxnId="{593C70EB-4BC7-4780-9123-FDDA13A914D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20214652-580F-458A-A847-A6E4A955082A}">
      <dgm:prSet custT="1"/>
      <dgm:spPr/>
      <dgm:t>
        <a:bodyPr/>
        <a:lstStyle/>
        <a:p>
          <a:pPr rtl="0"/>
          <a:r>
            <a:rPr lang="es-ES" sz="2000" b="1" smtClean="0">
              <a:solidFill>
                <a:schemeClr val="tx1"/>
              </a:solidFill>
            </a:rPr>
            <a:t>Patógeno inusuales y/o multirresistentes</a:t>
          </a:r>
          <a:r>
            <a:rPr lang="es-ES" sz="2000" smtClean="0">
              <a:solidFill>
                <a:schemeClr val="tx1"/>
              </a:solidFill>
            </a:rPr>
            <a:t>: Pseudomona aeruginosa, Mycoplasma, hongos, proteus, corynebacterium urealyticum</a:t>
          </a:r>
          <a:endParaRPr lang="es-ES" sz="2000">
            <a:solidFill>
              <a:schemeClr val="tx1"/>
            </a:solidFill>
          </a:endParaRPr>
        </a:p>
      </dgm:t>
    </dgm:pt>
    <dgm:pt modelId="{EF8D2404-A93F-485C-86FE-2E9EB9A549F5}" type="parTrans" cxnId="{DB6B170C-33BC-4A4A-B6CA-1F1FD68BBDD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5C6A6D3-843D-4C5E-80E9-DA442727C78F}" type="sibTrans" cxnId="{DB6B170C-33BC-4A4A-B6CA-1F1FD68BBDD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4C8F189-D952-4B4E-BE45-6699A9B84C7F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chemeClr val="tx1"/>
              </a:solidFill>
            </a:rPr>
            <a:t>Antibioterapia reciente</a:t>
          </a:r>
          <a:endParaRPr lang="es-ES" sz="2000" dirty="0">
            <a:solidFill>
              <a:schemeClr val="tx1"/>
            </a:solidFill>
          </a:endParaRPr>
        </a:p>
      </dgm:t>
    </dgm:pt>
    <dgm:pt modelId="{B3D18519-F0A5-4F16-9EBF-F45B82AD1808}" type="parTrans" cxnId="{D7499EF6-72A1-4BBE-B1CD-96FC50443FAD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074C71D9-2692-4D53-86FF-BAD1CD850D9D}" type="sibTrans" cxnId="{D7499EF6-72A1-4BBE-B1CD-96FC50443FAD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3C3CB7A-80BF-4982-BDC4-78AE39AD1A7F}" type="pres">
      <dgm:prSet presAssocID="{1A93D4D7-CB11-4053-BC86-3ED2DEB11A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0DDE1F-7212-473B-B9EA-F73DE0EB0589}" type="pres">
      <dgm:prSet presAssocID="{3B2A1D77-77E6-4616-B5F8-B427DD915EC4}" presName="parentText" presStyleLbl="node1" presStyleIdx="0" presStyleCnt="9" custScaleY="14186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4A6DE7-C303-4A62-8A18-B6C2D506B2FD}" type="pres">
      <dgm:prSet presAssocID="{FE9FD743-E21A-410C-B974-B225FCBE7660}" presName="spacer" presStyleCnt="0"/>
      <dgm:spPr/>
    </dgm:pt>
    <dgm:pt modelId="{3690850F-5D5A-448D-9402-51B6B34B5AF8}" type="pres">
      <dgm:prSet presAssocID="{EB8DB673-8CED-44AE-8D56-69A0DCEEB871}" presName="parentText" presStyleLbl="node1" presStyleIdx="1" presStyleCnt="9" custScaleY="802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1CD3E9-87BD-4C7F-AFA8-E0AEFA6FFC6A}" type="pres">
      <dgm:prSet presAssocID="{C609A17B-2E27-401E-82ED-8B585270A802}" presName="spacer" presStyleCnt="0"/>
      <dgm:spPr/>
    </dgm:pt>
    <dgm:pt modelId="{1A6CB5EF-692B-4A8A-A49F-A949D009444F}" type="pres">
      <dgm:prSet presAssocID="{819C66E8-EFF7-4504-89B4-182CC1022BD0}" presName="parentText" presStyleLbl="node1" presStyleIdx="2" presStyleCnt="9" custScaleY="11026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CD2C73-0BAC-4F1B-916C-1F40E3F00F7D}" type="pres">
      <dgm:prSet presAssocID="{3908DD9D-32EE-4978-8995-DF2D881DF604}" presName="spacer" presStyleCnt="0"/>
      <dgm:spPr/>
    </dgm:pt>
    <dgm:pt modelId="{B294409F-131E-4037-9022-EBE75F3D9227}" type="pres">
      <dgm:prSet presAssocID="{033436F0-4711-4583-965F-420C7018921F}" presName="parentText" presStyleLbl="node1" presStyleIdx="3" presStyleCnt="9" custScaleY="802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7D0673-9A04-46A2-9F3A-CDD693DB1789}" type="pres">
      <dgm:prSet presAssocID="{166492F3-D543-4D5A-8CBC-D2EE98221403}" presName="spacer" presStyleCnt="0"/>
      <dgm:spPr/>
    </dgm:pt>
    <dgm:pt modelId="{F07ED49A-AEB1-4723-B9F6-071718E845C0}" type="pres">
      <dgm:prSet presAssocID="{08100792-A516-4A08-B712-E4F5A5F25754}" presName="parentText" presStyleLbl="node1" presStyleIdx="4" presStyleCnt="9" custScaleY="802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DFCA80-A066-43E4-8BDB-6B1C99F0C0E1}" type="pres">
      <dgm:prSet presAssocID="{608299F8-27F0-44DB-B0FA-0F4111901282}" presName="spacer" presStyleCnt="0"/>
      <dgm:spPr/>
    </dgm:pt>
    <dgm:pt modelId="{DFD0E095-64C2-4782-A439-7FD63AF28EE0}" type="pres">
      <dgm:prSet presAssocID="{DF27089C-18A6-4CE7-BDA6-3800ECEC047E}" presName="parentText" presStyleLbl="node1" presStyleIdx="5" presStyleCnt="9" custScaleY="802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9A7018-0ECB-4B06-B8BB-209A7B7E8932}" type="pres">
      <dgm:prSet presAssocID="{92F014C3-7A39-4B43-9C9D-8805C56A51CA}" presName="spacer" presStyleCnt="0"/>
      <dgm:spPr/>
    </dgm:pt>
    <dgm:pt modelId="{A6064F4C-B8E0-462B-900F-03FB74EE416C}" type="pres">
      <dgm:prSet presAssocID="{F32DF3DF-AE99-4F8C-84E7-CC1CC1910278}" presName="parentText" presStyleLbl="node1" presStyleIdx="6" presStyleCnt="9" custScaleY="802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66A834-D574-406E-811B-36EF566695E1}" type="pres">
      <dgm:prSet presAssocID="{08654D83-6D7A-48BB-B1E4-17C40796233C}" presName="spacer" presStyleCnt="0"/>
      <dgm:spPr/>
    </dgm:pt>
    <dgm:pt modelId="{C5FB64E8-F47C-48AD-B5CB-D5C9DA580FC2}" type="pres">
      <dgm:prSet presAssocID="{20214652-580F-458A-A847-A6E4A955082A}" presName="parentText" presStyleLbl="node1" presStyleIdx="7" presStyleCnt="9" custScaleY="12400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34F454-CA92-4192-A775-6C940631DB1B}" type="pres">
      <dgm:prSet presAssocID="{75C6A6D3-843D-4C5E-80E9-DA442727C78F}" presName="spacer" presStyleCnt="0"/>
      <dgm:spPr/>
    </dgm:pt>
    <dgm:pt modelId="{591798C8-FDB6-4AC4-8475-E8121A909EDE}" type="pres">
      <dgm:prSet presAssocID="{74C8F189-D952-4B4E-BE45-6699A9B84C7F}" presName="parentText" presStyleLbl="node1" presStyleIdx="8" presStyleCnt="9" custScaleY="802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AC36E7-C397-42E8-AF03-C553EE3D23D7}" type="presOf" srcId="{08100792-A516-4A08-B712-E4F5A5F25754}" destId="{F07ED49A-AEB1-4723-B9F6-071718E845C0}" srcOrd="0" destOrd="0" presId="urn:microsoft.com/office/officeart/2005/8/layout/vList2"/>
    <dgm:cxn modelId="{C230F9EA-7E1D-49F8-BC53-BEFA28129648}" srcId="{1A93D4D7-CB11-4053-BC86-3ED2DEB11ABB}" destId="{819C66E8-EFF7-4504-89B4-182CC1022BD0}" srcOrd="2" destOrd="0" parTransId="{511F9F12-F074-40A4-869D-E0D26277C9B7}" sibTransId="{3908DD9D-32EE-4978-8995-DF2D881DF604}"/>
    <dgm:cxn modelId="{D7499EF6-72A1-4BBE-B1CD-96FC50443FAD}" srcId="{1A93D4D7-CB11-4053-BC86-3ED2DEB11ABB}" destId="{74C8F189-D952-4B4E-BE45-6699A9B84C7F}" srcOrd="8" destOrd="0" parTransId="{B3D18519-F0A5-4F16-9EBF-F45B82AD1808}" sibTransId="{074C71D9-2692-4D53-86FF-BAD1CD850D9D}"/>
    <dgm:cxn modelId="{EE94BB81-D2A6-4F1A-91CB-4A5C594F795E}" type="presOf" srcId="{1A93D4D7-CB11-4053-BC86-3ED2DEB11ABB}" destId="{83C3CB7A-80BF-4982-BDC4-78AE39AD1A7F}" srcOrd="0" destOrd="0" presId="urn:microsoft.com/office/officeart/2005/8/layout/vList2"/>
    <dgm:cxn modelId="{500281BF-141A-43CD-9C90-2EB90D8DA40B}" srcId="{1A93D4D7-CB11-4053-BC86-3ED2DEB11ABB}" destId="{EB8DB673-8CED-44AE-8D56-69A0DCEEB871}" srcOrd="1" destOrd="0" parTransId="{74D477B1-190C-469C-A02E-30C3FB51120A}" sibTransId="{C609A17B-2E27-401E-82ED-8B585270A802}"/>
    <dgm:cxn modelId="{8D0E5FBD-1719-47ED-A255-58B06BDC8F85}" type="presOf" srcId="{033436F0-4711-4583-965F-420C7018921F}" destId="{B294409F-131E-4037-9022-EBE75F3D9227}" srcOrd="0" destOrd="0" presId="urn:microsoft.com/office/officeart/2005/8/layout/vList2"/>
    <dgm:cxn modelId="{027D87D0-9676-450F-8F29-7C21BECA35A4}" srcId="{1A93D4D7-CB11-4053-BC86-3ED2DEB11ABB}" destId="{033436F0-4711-4583-965F-420C7018921F}" srcOrd="3" destOrd="0" parTransId="{E735DDB1-27CF-462F-9D38-CA3422D5621A}" sibTransId="{166492F3-D543-4D5A-8CBC-D2EE98221403}"/>
    <dgm:cxn modelId="{96FA030A-694F-4E83-BF87-A5C4E3D5E19A}" type="presOf" srcId="{3B2A1D77-77E6-4616-B5F8-B427DD915EC4}" destId="{B20DDE1F-7212-473B-B9EA-F73DE0EB0589}" srcOrd="0" destOrd="0" presId="urn:microsoft.com/office/officeart/2005/8/layout/vList2"/>
    <dgm:cxn modelId="{DB6B170C-33BC-4A4A-B6CA-1F1FD68BBDD1}" srcId="{1A93D4D7-CB11-4053-BC86-3ED2DEB11ABB}" destId="{20214652-580F-458A-A847-A6E4A955082A}" srcOrd="7" destOrd="0" parTransId="{EF8D2404-A93F-485C-86FE-2E9EB9A549F5}" sibTransId="{75C6A6D3-843D-4C5E-80E9-DA442727C78F}"/>
    <dgm:cxn modelId="{4D36A2C6-18CB-4A0F-AD95-39E797242ED4}" type="presOf" srcId="{F32DF3DF-AE99-4F8C-84E7-CC1CC1910278}" destId="{A6064F4C-B8E0-462B-900F-03FB74EE416C}" srcOrd="0" destOrd="0" presId="urn:microsoft.com/office/officeart/2005/8/layout/vList2"/>
    <dgm:cxn modelId="{027C5A9C-FFB5-45EB-9334-A7FB666BB5C2}" type="presOf" srcId="{DF27089C-18A6-4CE7-BDA6-3800ECEC047E}" destId="{DFD0E095-64C2-4782-A439-7FD63AF28EE0}" srcOrd="0" destOrd="0" presId="urn:microsoft.com/office/officeart/2005/8/layout/vList2"/>
    <dgm:cxn modelId="{5A7E43B8-A145-4759-B169-FDE13029416D}" type="presOf" srcId="{EB8DB673-8CED-44AE-8D56-69A0DCEEB871}" destId="{3690850F-5D5A-448D-9402-51B6B34B5AF8}" srcOrd="0" destOrd="0" presId="urn:microsoft.com/office/officeart/2005/8/layout/vList2"/>
    <dgm:cxn modelId="{5444A757-8BBC-4E71-8F2C-A24A84A2A70B}" type="presOf" srcId="{20214652-580F-458A-A847-A6E4A955082A}" destId="{C5FB64E8-F47C-48AD-B5CB-D5C9DA580FC2}" srcOrd="0" destOrd="0" presId="urn:microsoft.com/office/officeart/2005/8/layout/vList2"/>
    <dgm:cxn modelId="{8D9B099A-BD5E-468C-9C74-FF0BB237F943}" srcId="{1A93D4D7-CB11-4053-BC86-3ED2DEB11ABB}" destId="{08100792-A516-4A08-B712-E4F5A5F25754}" srcOrd="4" destOrd="0" parTransId="{F5BBFBD8-5B83-44FD-9E79-E405E5A091CE}" sibTransId="{608299F8-27F0-44DB-B0FA-0F4111901282}"/>
    <dgm:cxn modelId="{489C7697-5175-42CC-9BE0-C4483DA1AF53}" srcId="{1A93D4D7-CB11-4053-BC86-3ED2DEB11ABB}" destId="{DF27089C-18A6-4CE7-BDA6-3800ECEC047E}" srcOrd="5" destOrd="0" parTransId="{24361C71-07C9-4089-A8F6-74198C30DCC8}" sibTransId="{92F014C3-7A39-4B43-9C9D-8805C56A51CA}"/>
    <dgm:cxn modelId="{77BFE914-DBC5-49FB-9AFA-D048627AB93A}" srcId="{1A93D4D7-CB11-4053-BC86-3ED2DEB11ABB}" destId="{3B2A1D77-77E6-4616-B5F8-B427DD915EC4}" srcOrd="0" destOrd="0" parTransId="{C2A58A7A-9072-4567-A1DE-A4A0D8C42B16}" sibTransId="{FE9FD743-E21A-410C-B974-B225FCBE7660}"/>
    <dgm:cxn modelId="{593C70EB-4BC7-4780-9123-FDDA13A914D4}" srcId="{1A93D4D7-CB11-4053-BC86-3ED2DEB11ABB}" destId="{F32DF3DF-AE99-4F8C-84E7-CC1CC1910278}" srcOrd="6" destOrd="0" parTransId="{45B3219F-E902-4D8C-B67D-C604D138639B}" sibTransId="{08654D83-6D7A-48BB-B1E4-17C40796233C}"/>
    <dgm:cxn modelId="{3164E924-8B58-4F8F-9CAD-D2F096DF3EED}" type="presOf" srcId="{74C8F189-D952-4B4E-BE45-6699A9B84C7F}" destId="{591798C8-FDB6-4AC4-8475-E8121A909EDE}" srcOrd="0" destOrd="0" presId="urn:microsoft.com/office/officeart/2005/8/layout/vList2"/>
    <dgm:cxn modelId="{CF0B7A06-8927-4A30-8B2F-012865B0FECD}" type="presOf" srcId="{819C66E8-EFF7-4504-89B4-182CC1022BD0}" destId="{1A6CB5EF-692B-4A8A-A49F-A949D009444F}" srcOrd="0" destOrd="0" presId="urn:microsoft.com/office/officeart/2005/8/layout/vList2"/>
    <dgm:cxn modelId="{C21875F4-7350-4613-8E80-A9C33E5286CD}" type="presParOf" srcId="{83C3CB7A-80BF-4982-BDC4-78AE39AD1A7F}" destId="{B20DDE1F-7212-473B-B9EA-F73DE0EB0589}" srcOrd="0" destOrd="0" presId="urn:microsoft.com/office/officeart/2005/8/layout/vList2"/>
    <dgm:cxn modelId="{5C0E3E96-8C84-4344-B198-E838D5024BEE}" type="presParOf" srcId="{83C3CB7A-80BF-4982-BDC4-78AE39AD1A7F}" destId="{234A6DE7-C303-4A62-8A18-B6C2D506B2FD}" srcOrd="1" destOrd="0" presId="urn:microsoft.com/office/officeart/2005/8/layout/vList2"/>
    <dgm:cxn modelId="{B552DF2D-7915-4115-BE17-7D0969391043}" type="presParOf" srcId="{83C3CB7A-80BF-4982-BDC4-78AE39AD1A7F}" destId="{3690850F-5D5A-448D-9402-51B6B34B5AF8}" srcOrd="2" destOrd="0" presId="urn:microsoft.com/office/officeart/2005/8/layout/vList2"/>
    <dgm:cxn modelId="{FC6B8773-E635-4CF2-8AF9-C546675392D5}" type="presParOf" srcId="{83C3CB7A-80BF-4982-BDC4-78AE39AD1A7F}" destId="{D01CD3E9-87BD-4C7F-AFA8-E0AEFA6FFC6A}" srcOrd="3" destOrd="0" presId="urn:microsoft.com/office/officeart/2005/8/layout/vList2"/>
    <dgm:cxn modelId="{29CBAC01-80B4-48D1-A95D-E078FE545004}" type="presParOf" srcId="{83C3CB7A-80BF-4982-BDC4-78AE39AD1A7F}" destId="{1A6CB5EF-692B-4A8A-A49F-A949D009444F}" srcOrd="4" destOrd="0" presId="urn:microsoft.com/office/officeart/2005/8/layout/vList2"/>
    <dgm:cxn modelId="{8AE6E432-E85C-491E-98D6-80DD17151364}" type="presParOf" srcId="{83C3CB7A-80BF-4982-BDC4-78AE39AD1A7F}" destId="{D4CD2C73-0BAC-4F1B-916C-1F40E3F00F7D}" srcOrd="5" destOrd="0" presId="urn:microsoft.com/office/officeart/2005/8/layout/vList2"/>
    <dgm:cxn modelId="{FF05A454-A996-407A-B807-5E6D7C4475F5}" type="presParOf" srcId="{83C3CB7A-80BF-4982-BDC4-78AE39AD1A7F}" destId="{B294409F-131E-4037-9022-EBE75F3D9227}" srcOrd="6" destOrd="0" presId="urn:microsoft.com/office/officeart/2005/8/layout/vList2"/>
    <dgm:cxn modelId="{419A0E75-BA91-4FCB-A6F6-A22A9A8C5A81}" type="presParOf" srcId="{83C3CB7A-80BF-4982-BDC4-78AE39AD1A7F}" destId="{A87D0673-9A04-46A2-9F3A-CDD693DB1789}" srcOrd="7" destOrd="0" presId="urn:microsoft.com/office/officeart/2005/8/layout/vList2"/>
    <dgm:cxn modelId="{1688AEC3-10AF-4575-9D50-1E2CF765E731}" type="presParOf" srcId="{83C3CB7A-80BF-4982-BDC4-78AE39AD1A7F}" destId="{F07ED49A-AEB1-4723-B9F6-071718E845C0}" srcOrd="8" destOrd="0" presId="urn:microsoft.com/office/officeart/2005/8/layout/vList2"/>
    <dgm:cxn modelId="{5794D230-9F54-44D3-800D-FE1664AAD65B}" type="presParOf" srcId="{83C3CB7A-80BF-4982-BDC4-78AE39AD1A7F}" destId="{2BDFCA80-A066-43E4-8BDB-6B1C99F0C0E1}" srcOrd="9" destOrd="0" presId="urn:microsoft.com/office/officeart/2005/8/layout/vList2"/>
    <dgm:cxn modelId="{95F41FDB-E3C6-40C8-9C44-EB207E09420E}" type="presParOf" srcId="{83C3CB7A-80BF-4982-BDC4-78AE39AD1A7F}" destId="{DFD0E095-64C2-4782-A439-7FD63AF28EE0}" srcOrd="10" destOrd="0" presId="urn:microsoft.com/office/officeart/2005/8/layout/vList2"/>
    <dgm:cxn modelId="{DE281E01-86E9-4456-B4D5-2522FE0C0517}" type="presParOf" srcId="{83C3CB7A-80BF-4982-BDC4-78AE39AD1A7F}" destId="{7D9A7018-0ECB-4B06-B8BB-209A7B7E8932}" srcOrd="11" destOrd="0" presId="urn:microsoft.com/office/officeart/2005/8/layout/vList2"/>
    <dgm:cxn modelId="{669BCDB7-5A11-49DB-B578-C46B81C5F23A}" type="presParOf" srcId="{83C3CB7A-80BF-4982-BDC4-78AE39AD1A7F}" destId="{A6064F4C-B8E0-462B-900F-03FB74EE416C}" srcOrd="12" destOrd="0" presId="urn:microsoft.com/office/officeart/2005/8/layout/vList2"/>
    <dgm:cxn modelId="{73486D2C-B7B3-4FFC-A5A9-919352245A83}" type="presParOf" srcId="{83C3CB7A-80BF-4982-BDC4-78AE39AD1A7F}" destId="{6866A834-D574-406E-811B-36EF566695E1}" srcOrd="13" destOrd="0" presId="urn:microsoft.com/office/officeart/2005/8/layout/vList2"/>
    <dgm:cxn modelId="{973BCFB4-7805-4B61-994C-C3373E79DFFD}" type="presParOf" srcId="{83C3CB7A-80BF-4982-BDC4-78AE39AD1A7F}" destId="{C5FB64E8-F47C-48AD-B5CB-D5C9DA580FC2}" srcOrd="14" destOrd="0" presId="urn:microsoft.com/office/officeart/2005/8/layout/vList2"/>
    <dgm:cxn modelId="{22C9FEFB-517F-4254-B5B0-DD46DABB9BA6}" type="presParOf" srcId="{83C3CB7A-80BF-4982-BDC4-78AE39AD1A7F}" destId="{7A34F454-CA92-4192-A775-6C940631DB1B}" srcOrd="15" destOrd="0" presId="urn:microsoft.com/office/officeart/2005/8/layout/vList2"/>
    <dgm:cxn modelId="{2B47CD1F-B28B-4278-8C29-4C3472AA2454}" type="presParOf" srcId="{83C3CB7A-80BF-4982-BDC4-78AE39AD1A7F}" destId="{591798C8-FDB6-4AC4-8475-E8121A909ED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DDE1F-7212-473B-B9EA-F73DE0EB0589}">
      <dsp:nvSpPr>
        <dsp:cNvPr id="0" name=""/>
        <dsp:cNvSpPr/>
      </dsp:nvSpPr>
      <dsp:spPr>
        <a:xfrm>
          <a:off x="0" y="1405145"/>
          <a:ext cx="8291264" cy="17262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0" kern="1200" dirty="0" smtClean="0">
              <a:solidFill>
                <a:schemeClr val="tx1"/>
              </a:solidFill>
            </a:rPr>
            <a:t>Cistitis o Pielonefritis en mujer no embarazada sin anomalías anatómicas o funcionales u otros factores de riesgo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84267" y="1489412"/>
        <a:ext cx="8122730" cy="15576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DB5C3-ADE4-4318-9FFD-CECEDC18FF84}">
      <dsp:nvSpPr>
        <dsp:cNvPr id="0" name=""/>
        <dsp:cNvSpPr/>
      </dsp:nvSpPr>
      <dsp:spPr>
        <a:xfrm>
          <a:off x="0" y="12474"/>
          <a:ext cx="8291264" cy="1081080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El diagnóstico de PNF se  basa en </a:t>
          </a:r>
          <a:r>
            <a:rPr lang="es-E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signos y síntomas clínicos</a:t>
          </a:r>
          <a:endParaRPr lang="es-E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774" y="65248"/>
        <a:ext cx="8185716" cy="975532"/>
      </dsp:txXfrm>
    </dsp:sp>
    <dsp:sp modelId="{FFA5353E-A049-4685-8497-C9FE666169D2}">
      <dsp:nvSpPr>
        <dsp:cNvPr id="0" name=""/>
        <dsp:cNvSpPr/>
      </dsp:nvSpPr>
      <dsp:spPr>
        <a:xfrm>
          <a:off x="0" y="1093554"/>
          <a:ext cx="8291264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48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200" kern="1200" dirty="0" smtClean="0"/>
            <a:t>Síndrome miccional (60%):</a:t>
          </a: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200" kern="1200" dirty="0" smtClean="0"/>
            <a:t>Fiebre </a:t>
          </a:r>
          <a:r>
            <a:rPr lang="es-ES" sz="2200" b="1" kern="1200" dirty="0" smtClean="0"/>
            <a:t>+/-</a:t>
          </a:r>
          <a:r>
            <a:rPr lang="es-ES" sz="2200" kern="1200" dirty="0" smtClean="0"/>
            <a:t> Escalofríos, MEG, nauseas</a:t>
          </a:r>
          <a:endParaRPr lang="es-E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200" kern="1200" smtClean="0"/>
            <a:t>Dolor lumbar</a:t>
          </a:r>
          <a:endParaRPr lang="es-ES" sz="2200" kern="1200" dirty="0"/>
        </a:p>
      </dsp:txBody>
      <dsp:txXfrm>
        <a:off x="0" y="1093554"/>
        <a:ext cx="8291264" cy="1072260"/>
      </dsp:txXfrm>
    </dsp:sp>
    <dsp:sp modelId="{F3F9DEDE-A588-4528-B53B-BF38657FAF93}">
      <dsp:nvSpPr>
        <dsp:cNvPr id="0" name=""/>
        <dsp:cNvSpPr/>
      </dsp:nvSpPr>
      <dsp:spPr>
        <a:xfrm>
          <a:off x="0" y="2165814"/>
          <a:ext cx="8291264" cy="1081080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Las variables clínicas asociadas significativamente con PNF: </a:t>
          </a:r>
          <a:r>
            <a:rPr lang="es-E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fiebre y MEG </a:t>
          </a:r>
          <a:endParaRPr lang="es-E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774" y="2218588"/>
        <a:ext cx="8185716" cy="975532"/>
      </dsp:txXfrm>
    </dsp:sp>
    <dsp:sp modelId="{1E8337AB-9E8E-4F27-A4E6-75ACC2E4CB00}">
      <dsp:nvSpPr>
        <dsp:cNvPr id="0" name=""/>
        <dsp:cNvSpPr/>
      </dsp:nvSpPr>
      <dsp:spPr>
        <a:xfrm>
          <a:off x="0" y="3327534"/>
          <a:ext cx="8291264" cy="1081080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Las variables paraclínicas asociadas a PNF son: </a:t>
          </a:r>
          <a:r>
            <a:rPr lang="es-ES" sz="2800" b="1" kern="1200" dirty="0" smtClean="0"/>
            <a:t>leucocitos, piuria</a:t>
          </a:r>
          <a:endParaRPr lang="es-ES" sz="2800" b="1" kern="1200" dirty="0"/>
        </a:p>
      </dsp:txBody>
      <dsp:txXfrm>
        <a:off x="52774" y="3380308"/>
        <a:ext cx="8185716" cy="9755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06F73-57AD-40D6-9404-4BF08B1C4CBB}">
      <dsp:nvSpPr>
        <dsp:cNvPr id="0" name=""/>
        <dsp:cNvSpPr/>
      </dsp:nvSpPr>
      <dsp:spPr>
        <a:xfrm>
          <a:off x="0" y="53500"/>
          <a:ext cx="8589640" cy="6464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Valorar hospitalización </a:t>
          </a:r>
          <a:r>
            <a:rPr lang="es-ES" sz="1700" kern="1200" dirty="0" smtClean="0"/>
            <a:t>en caso de: </a:t>
          </a:r>
          <a:endParaRPr lang="es-ES" sz="1700" kern="1200" dirty="0"/>
        </a:p>
      </dsp:txBody>
      <dsp:txXfrm>
        <a:off x="31556" y="85056"/>
        <a:ext cx="8526528" cy="583313"/>
      </dsp:txXfrm>
    </dsp:sp>
    <dsp:sp modelId="{82D5FA9A-F35F-4788-AA1A-1EA93B9FD570}">
      <dsp:nvSpPr>
        <dsp:cNvPr id="0" name=""/>
        <dsp:cNvSpPr/>
      </dsp:nvSpPr>
      <dsp:spPr>
        <a:xfrm>
          <a:off x="0" y="699925"/>
          <a:ext cx="8589640" cy="3378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721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altLang="es-ES" sz="1800" kern="1200" dirty="0" smtClean="0"/>
            <a:t>Complicada (obstructiva, patología estructural o funcional urinarias o litiasis)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Embarazo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altLang="es-ES" sz="1800" kern="1200" dirty="0" smtClean="0"/>
            <a:t>Comorbilidad importante (ancianos, diabéticos, cirróticos, neoplásicos, trasplantados, </a:t>
          </a:r>
          <a:r>
            <a:rPr lang="es-ES" sz="1800" kern="1200" dirty="0" smtClean="0"/>
            <a:t>inmunodeprimidos)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Estado séptico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Intolerancia a vía oral (vómitos persistentes)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Clínica de complicación local (dolor intenso, hematuria franca, masa renal, insuficiencia renal aguda)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Progresión de una ITU no complicada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Si existe riesgo de insuficiencia renal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Diagnóstico dudoso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Falta de respuesta terapéutica en 48-72 h</a:t>
          </a:r>
          <a:endParaRPr lang="es-ES" sz="1800" kern="1200" dirty="0"/>
        </a:p>
      </dsp:txBody>
      <dsp:txXfrm>
        <a:off x="0" y="699925"/>
        <a:ext cx="8589640" cy="3378240"/>
      </dsp:txXfrm>
    </dsp:sp>
    <dsp:sp modelId="{D902D4D5-219A-4447-9F4C-AD01B3F4F8C4}">
      <dsp:nvSpPr>
        <dsp:cNvPr id="0" name=""/>
        <dsp:cNvSpPr/>
      </dsp:nvSpPr>
      <dsp:spPr>
        <a:xfrm>
          <a:off x="0" y="4078165"/>
          <a:ext cx="8589640" cy="6464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Relativas</a:t>
          </a:r>
          <a:r>
            <a:rPr lang="es-ES" sz="1700" kern="1200" dirty="0" smtClean="0"/>
            <a:t>: problema social o sospecha de incumplimiento,, DM, vejiga </a:t>
          </a:r>
          <a:r>
            <a:rPr lang="es-ES" sz="1700" kern="1200" dirty="0" err="1" smtClean="0"/>
            <a:t>neurógena</a:t>
          </a:r>
          <a:r>
            <a:rPr lang="es-ES" sz="1700" kern="1200" dirty="0" smtClean="0"/>
            <a:t>, litiasis</a:t>
          </a:r>
          <a:endParaRPr lang="es-ES" sz="1700" kern="1200" dirty="0"/>
        </a:p>
      </dsp:txBody>
      <dsp:txXfrm>
        <a:off x="31556" y="4109721"/>
        <a:ext cx="8526528" cy="583313"/>
      </dsp:txXfrm>
    </dsp:sp>
    <dsp:sp modelId="{6CCF26E1-D39E-448B-BA79-6976CE85EC9D}">
      <dsp:nvSpPr>
        <dsp:cNvPr id="0" name=""/>
        <dsp:cNvSpPr/>
      </dsp:nvSpPr>
      <dsp:spPr>
        <a:xfrm>
          <a:off x="0" y="4773551"/>
          <a:ext cx="8589640" cy="6464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/>
            <a:t>Varón: </a:t>
          </a:r>
          <a:r>
            <a:rPr lang="es-ES" sz="1700" kern="1200" smtClean="0"/>
            <a:t>individualizar</a:t>
          </a:r>
          <a:endParaRPr lang="es-ES" sz="1700" kern="1200"/>
        </a:p>
      </dsp:txBody>
      <dsp:txXfrm>
        <a:off x="31556" y="4805107"/>
        <a:ext cx="8526528" cy="5833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0CBED-9FDF-4DE8-9E01-830C208C0EBC}">
      <dsp:nvSpPr>
        <dsp:cNvPr id="0" name=""/>
        <dsp:cNvSpPr/>
      </dsp:nvSpPr>
      <dsp:spPr>
        <a:xfrm>
          <a:off x="0" y="1083788"/>
          <a:ext cx="8435280" cy="1216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general, </a:t>
          </a: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se aconseja tratar la bacteriuria asintomática </a:t>
          </a: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pacientes sondados (AI) 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99" y="1143187"/>
        <a:ext cx="8316482" cy="10980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009D1-E128-4D47-B5ED-C58575103E0F}">
      <dsp:nvSpPr>
        <dsp:cNvPr id="0" name=""/>
        <dsp:cNvSpPr/>
      </dsp:nvSpPr>
      <dsp:spPr>
        <a:xfrm>
          <a:off x="0" y="6007"/>
          <a:ext cx="8291264" cy="7043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smtClean="0">
              <a:solidFill>
                <a:srgbClr val="002060"/>
              </a:solidFill>
            </a:rPr>
            <a:t>Incidencia: </a:t>
          </a:r>
          <a:r>
            <a:rPr lang="es-ES_tradnl" sz="1800" b="1" kern="1200" smtClean="0">
              <a:solidFill>
                <a:srgbClr val="002060"/>
              </a:solidFill>
            </a:rPr>
            <a:t>8-15%</a:t>
          </a:r>
          <a:endParaRPr lang="es-ES" sz="1800" b="1" kern="1200" dirty="0">
            <a:solidFill>
              <a:srgbClr val="002060"/>
            </a:solidFill>
          </a:endParaRPr>
        </a:p>
      </dsp:txBody>
      <dsp:txXfrm>
        <a:off x="34385" y="40392"/>
        <a:ext cx="8222494" cy="635603"/>
      </dsp:txXfrm>
    </dsp:sp>
    <dsp:sp modelId="{743F9689-F1D9-4F35-B773-B26A009C4B83}">
      <dsp:nvSpPr>
        <dsp:cNvPr id="0" name=""/>
        <dsp:cNvSpPr/>
      </dsp:nvSpPr>
      <dsp:spPr>
        <a:xfrm>
          <a:off x="0" y="857261"/>
          <a:ext cx="8291264" cy="6423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smtClean="0">
              <a:solidFill>
                <a:srgbClr val="002060"/>
              </a:solidFill>
            </a:rPr>
            <a:t>Mayor riesgo </a:t>
          </a:r>
          <a:r>
            <a:rPr lang="es-ES_tradnl" sz="1800" b="1" kern="1200" smtClean="0">
              <a:solidFill>
                <a:srgbClr val="002060"/>
              </a:solidFill>
            </a:rPr>
            <a:t>a partir 6ª semana</a:t>
          </a:r>
          <a:r>
            <a:rPr lang="es-ES_tradnl" sz="1800" kern="1200" smtClean="0">
              <a:solidFill>
                <a:srgbClr val="002060"/>
              </a:solidFill>
            </a:rPr>
            <a:t>, pico máximo entre  22- 24 semanas</a:t>
          </a:r>
          <a:endParaRPr lang="es-ES" sz="1800" kern="1200" dirty="0">
            <a:solidFill>
              <a:srgbClr val="002060"/>
            </a:solidFill>
          </a:endParaRPr>
        </a:p>
      </dsp:txBody>
      <dsp:txXfrm>
        <a:off x="31357" y="888618"/>
        <a:ext cx="8228550" cy="579640"/>
      </dsp:txXfrm>
    </dsp:sp>
    <dsp:sp modelId="{B8EDF432-D6F2-4FBE-A936-D1C58F38EE0B}">
      <dsp:nvSpPr>
        <dsp:cNvPr id="0" name=""/>
        <dsp:cNvSpPr/>
      </dsp:nvSpPr>
      <dsp:spPr>
        <a:xfrm>
          <a:off x="0" y="1646495"/>
          <a:ext cx="8291264" cy="6423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i="0" kern="1200" smtClean="0">
              <a:solidFill>
                <a:srgbClr val="002060"/>
              </a:solidFill>
            </a:rPr>
            <a:t>ITU  no tratada embarazo: </a:t>
          </a:r>
          <a:r>
            <a:rPr lang="es-ES_tradnl" sz="1800" b="1" i="0" kern="1200" smtClean="0">
              <a:solidFill>
                <a:srgbClr val="002060"/>
              </a:solidFill>
            </a:rPr>
            <a:t>prematuridad, bajo peso, mayor mortalidad</a:t>
          </a:r>
          <a:endParaRPr lang="es-ES" sz="1800" b="1" kern="1200" dirty="0">
            <a:solidFill>
              <a:srgbClr val="002060"/>
            </a:solidFill>
          </a:endParaRPr>
        </a:p>
      </dsp:txBody>
      <dsp:txXfrm>
        <a:off x="31357" y="1677852"/>
        <a:ext cx="8228550" cy="579640"/>
      </dsp:txXfrm>
    </dsp:sp>
    <dsp:sp modelId="{83083E61-C309-48C3-A848-2A5354B35B49}">
      <dsp:nvSpPr>
        <dsp:cNvPr id="0" name=""/>
        <dsp:cNvSpPr/>
      </dsp:nvSpPr>
      <dsp:spPr>
        <a:xfrm>
          <a:off x="0" y="2577447"/>
          <a:ext cx="8291264" cy="7137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rgbClr val="002060"/>
              </a:solidFill>
            </a:rPr>
            <a:t>Cuadros clínicos </a:t>
          </a:r>
          <a:endParaRPr lang="es-ES" sz="1800" kern="1200">
            <a:solidFill>
              <a:srgbClr val="002060"/>
            </a:solidFill>
          </a:endParaRPr>
        </a:p>
      </dsp:txBody>
      <dsp:txXfrm>
        <a:off x="34844" y="2612291"/>
        <a:ext cx="8221576" cy="644098"/>
      </dsp:txXfrm>
    </dsp:sp>
    <dsp:sp modelId="{F8722B6B-B9EB-4C8F-B454-D5E60CA89CF4}">
      <dsp:nvSpPr>
        <dsp:cNvPr id="0" name=""/>
        <dsp:cNvSpPr/>
      </dsp:nvSpPr>
      <dsp:spPr>
        <a:xfrm>
          <a:off x="0" y="3247347"/>
          <a:ext cx="8291264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48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b="1" kern="1200" smtClean="0"/>
            <a:t>Bacteriuria</a:t>
          </a:r>
          <a:r>
            <a:rPr lang="es-ES" sz="1600" kern="1200" smtClean="0"/>
            <a:t> asintomática 	2-11%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b="1" kern="1200" dirty="0" smtClean="0"/>
            <a:t>Cistitis</a:t>
          </a:r>
          <a:r>
            <a:rPr lang="es-ES" sz="1600" b="0" kern="1200" dirty="0" smtClean="0"/>
            <a:t> aguda		</a:t>
          </a:r>
          <a:r>
            <a:rPr lang="es-ES" sz="1600" kern="1200" dirty="0" smtClean="0"/>
            <a:t>1-5%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b="1" kern="1200" smtClean="0"/>
            <a:t>Pielonefritis </a:t>
          </a:r>
          <a:r>
            <a:rPr lang="es-ES" sz="1600" kern="1200" smtClean="0"/>
            <a:t>aguda 		1-2%</a:t>
          </a:r>
          <a:endParaRPr lang="es-ES" sz="1600" kern="1200" dirty="0"/>
        </a:p>
      </dsp:txBody>
      <dsp:txXfrm>
        <a:off x="0" y="3247347"/>
        <a:ext cx="8291264" cy="844560"/>
      </dsp:txXfrm>
    </dsp:sp>
    <dsp:sp modelId="{1A32A137-5849-41EF-8CBE-28F749251146}">
      <dsp:nvSpPr>
        <dsp:cNvPr id="0" name=""/>
        <dsp:cNvSpPr/>
      </dsp:nvSpPr>
      <dsp:spPr>
        <a:xfrm>
          <a:off x="0" y="3994077"/>
          <a:ext cx="8291264" cy="73818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rgbClr val="002060"/>
              </a:solidFill>
            </a:rPr>
            <a:t>Etiología: bacilos GRAM (-) en 80%: E.  coli, Proteus sp y Klebsiella sp</a:t>
          </a:r>
          <a:endParaRPr lang="es-ES" sz="1800" kern="1200" dirty="0">
            <a:solidFill>
              <a:srgbClr val="002060"/>
            </a:solidFill>
          </a:endParaRPr>
        </a:p>
      </dsp:txBody>
      <dsp:txXfrm>
        <a:off x="36035" y="4030112"/>
        <a:ext cx="8219194" cy="666119"/>
      </dsp:txXfrm>
    </dsp:sp>
    <dsp:sp modelId="{BBD8CC73-CC66-4E4A-B16E-6EC9B9C2EB07}">
      <dsp:nvSpPr>
        <dsp:cNvPr id="0" name=""/>
        <dsp:cNvSpPr/>
      </dsp:nvSpPr>
      <dsp:spPr>
        <a:xfrm>
          <a:off x="0" y="4879146"/>
          <a:ext cx="8291264" cy="6948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solidFill>
                <a:srgbClr val="002060"/>
              </a:solidFill>
            </a:rPr>
            <a:t>Urocultivo previo y a las 1-2 semanas tras tratamiento</a:t>
          </a:r>
          <a:endParaRPr lang="es-ES" sz="1800" kern="1200" dirty="0">
            <a:solidFill>
              <a:srgbClr val="002060"/>
            </a:solidFill>
          </a:endParaRPr>
        </a:p>
      </dsp:txBody>
      <dsp:txXfrm>
        <a:off x="33920" y="4913066"/>
        <a:ext cx="8223424" cy="6270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558E7-47ED-4769-9428-C3C8A0BBFC9E}">
      <dsp:nvSpPr>
        <dsp:cNvPr id="0" name=""/>
        <dsp:cNvSpPr/>
      </dsp:nvSpPr>
      <dsp:spPr>
        <a:xfrm>
          <a:off x="0" y="711949"/>
          <a:ext cx="8507288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Frecuente alteración anatómica, funcional o instrumentación del tracto urinario</a:t>
          </a:r>
          <a:endParaRPr lang="es-ES" sz="1800" kern="1200" dirty="0"/>
        </a:p>
      </dsp:txBody>
      <dsp:txXfrm>
        <a:off x="20561" y="732510"/>
        <a:ext cx="8466166" cy="380078"/>
      </dsp:txXfrm>
    </dsp:sp>
    <dsp:sp modelId="{463992D2-F322-4612-B568-434F2BA23C54}">
      <dsp:nvSpPr>
        <dsp:cNvPr id="0" name=""/>
        <dsp:cNvSpPr/>
      </dsp:nvSpPr>
      <dsp:spPr>
        <a:xfrm>
          <a:off x="0" y="1296143"/>
          <a:ext cx="8507288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Prevalencia:  0,5% en jóvenes, &gt; 10% en ancianos y 50% en  institucionalizados.</a:t>
          </a:r>
          <a:endParaRPr lang="es-ES" sz="1800" kern="1200"/>
        </a:p>
      </dsp:txBody>
      <dsp:txXfrm>
        <a:off x="20561" y="1316704"/>
        <a:ext cx="8466166" cy="380078"/>
      </dsp:txXfrm>
    </dsp:sp>
    <dsp:sp modelId="{B7D77E55-BC8D-4F06-94D1-913207C7BA67}">
      <dsp:nvSpPr>
        <dsp:cNvPr id="0" name=""/>
        <dsp:cNvSpPr/>
      </dsp:nvSpPr>
      <dsp:spPr>
        <a:xfrm>
          <a:off x="0" y="1872215"/>
          <a:ext cx="8507288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Etiología:</a:t>
          </a:r>
          <a:endParaRPr lang="es-ES" sz="1800" kern="1200"/>
        </a:p>
      </dsp:txBody>
      <dsp:txXfrm>
        <a:off x="20561" y="1892776"/>
        <a:ext cx="8466166" cy="380078"/>
      </dsp:txXfrm>
    </dsp:sp>
    <dsp:sp modelId="{FE440D30-9B99-4893-A636-5754AD992842}">
      <dsp:nvSpPr>
        <dsp:cNvPr id="0" name=""/>
        <dsp:cNvSpPr/>
      </dsp:nvSpPr>
      <dsp:spPr>
        <a:xfrm>
          <a:off x="0" y="2376264"/>
          <a:ext cx="8507288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80% son bacterias GRAM(-): E. Coli (50-60%) y aumentan </a:t>
          </a:r>
          <a:r>
            <a:rPr lang="es-ES" sz="1600" kern="1200" dirty="0" err="1" smtClean="0"/>
            <a:t>Proteus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sp</a:t>
          </a:r>
          <a:r>
            <a:rPr lang="es-ES" sz="1600" kern="1200" dirty="0" smtClean="0"/>
            <a:t> y </a:t>
          </a:r>
          <a:r>
            <a:rPr lang="es-ES" sz="1600" kern="1200" dirty="0" err="1" smtClean="0"/>
            <a:t>Klebsiella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sp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smtClean="0"/>
            <a:t>Además otros GRAM(-) Pseudomonas acruginosa, Enterobacter y  Serratia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smtClean="0"/>
            <a:t>Gérmenes oportunistas: Acinetobacter, Corynebaeterium  y hongos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err="1" smtClean="0"/>
            <a:t>Enterococcus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faecalis</a:t>
          </a:r>
          <a:r>
            <a:rPr lang="es-ES" sz="1600" kern="1200" dirty="0" smtClean="0"/>
            <a:t>, </a:t>
          </a:r>
          <a:r>
            <a:rPr lang="es-ES" sz="1600" kern="1200" dirty="0" err="1" smtClean="0"/>
            <a:t>Staphylococcus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smtClean="0"/>
            <a:t>Polimicrobiana</a:t>
          </a:r>
          <a:endParaRPr lang="es-ES" sz="1600" kern="1200"/>
        </a:p>
      </dsp:txBody>
      <dsp:txXfrm>
        <a:off x="0" y="2376264"/>
        <a:ext cx="8507288" cy="1304100"/>
      </dsp:txXfrm>
    </dsp:sp>
    <dsp:sp modelId="{2B079C94-1355-4D3E-9191-F25458B84501}">
      <dsp:nvSpPr>
        <dsp:cNvPr id="0" name=""/>
        <dsp:cNvSpPr/>
      </dsp:nvSpPr>
      <dsp:spPr>
        <a:xfrm>
          <a:off x="0" y="3816423"/>
          <a:ext cx="8507288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Urocultivo previo y 1-2 semanas tras tratamiento</a:t>
          </a:r>
          <a:endParaRPr lang="es-ES" sz="1800" kern="1200" dirty="0"/>
        </a:p>
      </dsp:txBody>
      <dsp:txXfrm>
        <a:off x="20561" y="3836984"/>
        <a:ext cx="8466166" cy="380078"/>
      </dsp:txXfrm>
    </dsp:sp>
    <dsp:sp modelId="{DA851F70-0017-4B4A-BF1F-8F063EF58CAF}">
      <dsp:nvSpPr>
        <dsp:cNvPr id="0" name=""/>
        <dsp:cNvSpPr/>
      </dsp:nvSpPr>
      <dsp:spPr>
        <a:xfrm>
          <a:off x="0" y="4536504"/>
          <a:ext cx="8507288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presencia de fiebre obliga a descartar prostatitis concomitante</a:t>
          </a:r>
          <a:endParaRPr lang="es-ES" sz="1800" kern="1200" dirty="0"/>
        </a:p>
      </dsp:txBody>
      <dsp:txXfrm>
        <a:off x="20561" y="4557065"/>
        <a:ext cx="8466166" cy="380078"/>
      </dsp:txXfrm>
    </dsp:sp>
    <dsp:sp modelId="{F599B19D-9EB4-4B0E-BFA3-0548F2BA1C85}">
      <dsp:nvSpPr>
        <dsp:cNvPr id="0" name=""/>
        <dsp:cNvSpPr/>
      </dsp:nvSpPr>
      <dsp:spPr>
        <a:xfrm>
          <a:off x="0" y="5184575"/>
          <a:ext cx="8507288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Tratamiento de la cistitis aguda  con pautas largas</a:t>
          </a:r>
          <a:endParaRPr lang="es-ES" sz="1800" kern="1200"/>
        </a:p>
      </dsp:txBody>
      <dsp:txXfrm>
        <a:off x="20561" y="5205136"/>
        <a:ext cx="8466166" cy="380078"/>
      </dsp:txXfrm>
    </dsp:sp>
    <dsp:sp modelId="{139EAF7E-ECEE-4F33-A6F9-2E824A77E73D}">
      <dsp:nvSpPr>
        <dsp:cNvPr id="0" name=""/>
        <dsp:cNvSpPr/>
      </dsp:nvSpPr>
      <dsp:spPr>
        <a:xfrm>
          <a:off x="0" y="4750610"/>
          <a:ext cx="850728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600" kern="1200" dirty="0"/>
        </a:p>
      </dsp:txBody>
      <dsp:txXfrm>
        <a:off x="0" y="4750610"/>
        <a:ext cx="8507288" cy="298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DDE1F-7212-473B-B9EA-F73DE0EB0589}">
      <dsp:nvSpPr>
        <dsp:cNvPr id="0" name=""/>
        <dsp:cNvSpPr/>
      </dsp:nvSpPr>
      <dsp:spPr>
        <a:xfrm>
          <a:off x="0" y="1983"/>
          <a:ext cx="8291264" cy="7451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Anomalía </a:t>
          </a:r>
          <a:r>
            <a:rPr lang="es-ES" sz="2000" b="1" kern="1200" dirty="0" smtClean="0">
              <a:solidFill>
                <a:schemeClr val="tx1"/>
              </a:solidFill>
            </a:rPr>
            <a:t>anatómica o estructural</a:t>
          </a:r>
          <a:r>
            <a:rPr lang="es-ES" sz="2000" kern="1200" dirty="0" smtClean="0">
              <a:solidFill>
                <a:schemeClr val="tx1"/>
              </a:solidFill>
            </a:rPr>
            <a:t>: </a:t>
          </a:r>
          <a:r>
            <a:rPr lang="es-ES" sz="2000" b="0" kern="1200" dirty="0" err="1" smtClean="0">
              <a:solidFill>
                <a:schemeClr val="tx1"/>
              </a:solidFill>
            </a:rPr>
            <a:t>uropatía</a:t>
          </a:r>
          <a:r>
            <a:rPr lang="es-ES" sz="2000" b="0" kern="1200" dirty="0" smtClean="0">
              <a:solidFill>
                <a:schemeClr val="tx1"/>
              </a:solidFill>
            </a:rPr>
            <a:t> obstructiva, vaciamiento vesical incompleto, reflujo </a:t>
          </a:r>
          <a:r>
            <a:rPr lang="es-ES" sz="2000" b="0" kern="1200" dirty="0" err="1" smtClean="0">
              <a:solidFill>
                <a:schemeClr val="tx1"/>
              </a:solidFill>
            </a:rPr>
            <a:t>vesicoureteral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36374" y="38357"/>
        <a:ext cx="8218516" cy="672371"/>
      </dsp:txXfrm>
    </dsp:sp>
    <dsp:sp modelId="{3690850F-5D5A-448D-9402-51B6B34B5AF8}">
      <dsp:nvSpPr>
        <dsp:cNvPr id="0" name=""/>
        <dsp:cNvSpPr/>
      </dsp:nvSpPr>
      <dsp:spPr>
        <a:xfrm>
          <a:off x="0" y="750674"/>
          <a:ext cx="8291264" cy="421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Sondaje o Instrumentalización urológica reciente (</a:t>
          </a:r>
          <a:r>
            <a:rPr lang="es-ES" sz="2000" b="0" kern="1200" dirty="0" smtClean="0">
              <a:solidFill>
                <a:schemeClr val="tx1"/>
              </a:solidFill>
            </a:rPr>
            <a:t>último mes)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571" y="771245"/>
        <a:ext cx="8250122" cy="380250"/>
      </dsp:txXfrm>
    </dsp:sp>
    <dsp:sp modelId="{1A6CB5EF-692B-4A8A-A49F-A949D009444F}">
      <dsp:nvSpPr>
        <dsp:cNvPr id="0" name=""/>
        <dsp:cNvSpPr/>
      </dsp:nvSpPr>
      <dsp:spPr>
        <a:xfrm>
          <a:off x="0" y="1175639"/>
          <a:ext cx="8291264" cy="5791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Anomalías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b="1" kern="1200" dirty="0" smtClean="0">
              <a:solidFill>
                <a:schemeClr val="tx1"/>
              </a:solidFill>
            </a:rPr>
            <a:t>funcionales o  metabólicas</a:t>
          </a:r>
          <a:r>
            <a:rPr lang="es-ES" sz="2000" kern="1200" dirty="0" smtClean="0">
              <a:solidFill>
                <a:schemeClr val="tx1"/>
              </a:solidFill>
            </a:rPr>
            <a:t>: insuficiencia renal crónica, </a:t>
          </a:r>
          <a:r>
            <a:rPr lang="es-ES" sz="2000" b="0" kern="1200" dirty="0" smtClean="0">
              <a:solidFill>
                <a:schemeClr val="tx1"/>
              </a:solidFill>
            </a:rPr>
            <a:t>DM</a:t>
          </a:r>
          <a:r>
            <a:rPr lang="es-ES" sz="2000" kern="1200" dirty="0" smtClean="0">
              <a:solidFill>
                <a:schemeClr val="tx1"/>
              </a:solidFill>
            </a:rPr>
            <a:t>, embarazo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8272" y="1203911"/>
        <a:ext cx="8234720" cy="522607"/>
      </dsp:txXfrm>
    </dsp:sp>
    <dsp:sp modelId="{B294409F-131E-4037-9022-EBE75F3D9227}">
      <dsp:nvSpPr>
        <dsp:cNvPr id="0" name=""/>
        <dsp:cNvSpPr/>
      </dsp:nvSpPr>
      <dsp:spPr>
        <a:xfrm>
          <a:off x="0" y="1758362"/>
          <a:ext cx="8291264" cy="421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solidFill>
                <a:schemeClr val="tx1"/>
              </a:solidFill>
            </a:rPr>
            <a:t>Inmunosupresión</a:t>
          </a:r>
          <a:r>
            <a:rPr lang="es-ES" sz="2000" kern="1200" smtClean="0">
              <a:solidFill>
                <a:schemeClr val="tx1"/>
              </a:solidFill>
            </a:rPr>
            <a:t> grave, transplante renal</a:t>
          </a:r>
          <a:endParaRPr lang="es-ES" sz="2000" kern="1200">
            <a:solidFill>
              <a:schemeClr val="tx1"/>
            </a:solidFill>
          </a:endParaRPr>
        </a:p>
      </dsp:txBody>
      <dsp:txXfrm>
        <a:off x="20571" y="1778933"/>
        <a:ext cx="8250122" cy="380250"/>
      </dsp:txXfrm>
    </dsp:sp>
    <dsp:sp modelId="{F07ED49A-AEB1-4723-B9F6-071718E845C0}">
      <dsp:nvSpPr>
        <dsp:cNvPr id="0" name=""/>
        <dsp:cNvSpPr/>
      </dsp:nvSpPr>
      <dsp:spPr>
        <a:xfrm>
          <a:off x="0" y="2183327"/>
          <a:ext cx="8291264" cy="421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Edad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b="1" kern="1200" dirty="0" smtClean="0">
              <a:solidFill>
                <a:schemeClr val="tx1"/>
              </a:solidFill>
            </a:rPr>
            <a:t>infantil</a:t>
          </a:r>
          <a:r>
            <a:rPr lang="es-ES" sz="2000" kern="1200" dirty="0" smtClean="0">
              <a:solidFill>
                <a:schemeClr val="tx1"/>
              </a:solidFill>
            </a:rPr>
            <a:t> o </a:t>
          </a:r>
          <a:r>
            <a:rPr lang="es-ES" sz="2000" b="1" kern="1200" dirty="0" smtClean="0">
              <a:solidFill>
                <a:schemeClr val="tx1"/>
              </a:solidFill>
            </a:rPr>
            <a:t>superior a 65-75 años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571" y="2203898"/>
        <a:ext cx="8250122" cy="380250"/>
      </dsp:txXfrm>
    </dsp:sp>
    <dsp:sp modelId="{DFD0E095-64C2-4782-A439-7FD63AF28EE0}">
      <dsp:nvSpPr>
        <dsp:cNvPr id="0" name=""/>
        <dsp:cNvSpPr/>
      </dsp:nvSpPr>
      <dsp:spPr>
        <a:xfrm>
          <a:off x="0" y="2608292"/>
          <a:ext cx="8291264" cy="421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Sexo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b="1" kern="1200" dirty="0" smtClean="0">
              <a:solidFill>
                <a:schemeClr val="tx1"/>
              </a:solidFill>
            </a:rPr>
            <a:t>varón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571" y="2628863"/>
        <a:ext cx="8250122" cy="380250"/>
      </dsp:txXfrm>
    </dsp:sp>
    <dsp:sp modelId="{A6064F4C-B8E0-462B-900F-03FB74EE416C}">
      <dsp:nvSpPr>
        <dsp:cNvPr id="0" name=""/>
        <dsp:cNvSpPr/>
      </dsp:nvSpPr>
      <dsp:spPr>
        <a:xfrm>
          <a:off x="0" y="3033257"/>
          <a:ext cx="8291264" cy="421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solidFill>
                <a:schemeClr val="tx1"/>
              </a:solidFill>
            </a:rPr>
            <a:t>Hospitalización reciente y/o infección adquirida en hospital</a:t>
          </a:r>
          <a:endParaRPr lang="es-ES" sz="2000" kern="1200">
            <a:solidFill>
              <a:schemeClr val="tx1"/>
            </a:solidFill>
          </a:endParaRPr>
        </a:p>
      </dsp:txBody>
      <dsp:txXfrm>
        <a:off x="20571" y="3053828"/>
        <a:ext cx="8250122" cy="380250"/>
      </dsp:txXfrm>
    </dsp:sp>
    <dsp:sp modelId="{C5FB64E8-F47C-48AD-B5CB-D5C9DA580FC2}">
      <dsp:nvSpPr>
        <dsp:cNvPr id="0" name=""/>
        <dsp:cNvSpPr/>
      </dsp:nvSpPr>
      <dsp:spPr>
        <a:xfrm>
          <a:off x="0" y="3458221"/>
          <a:ext cx="8291264" cy="6513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solidFill>
                <a:schemeClr val="tx1"/>
              </a:solidFill>
            </a:rPr>
            <a:t>Patógeno inusuales y/o multirresistentes</a:t>
          </a:r>
          <a:r>
            <a:rPr lang="es-ES" sz="2000" kern="1200" smtClean="0">
              <a:solidFill>
                <a:schemeClr val="tx1"/>
              </a:solidFill>
            </a:rPr>
            <a:t>: Pseudomona aeruginosa, Mycoplasma, hongos, proteus, corynebacterium urealyticum</a:t>
          </a:r>
          <a:endParaRPr lang="es-ES" sz="2000" kern="1200">
            <a:solidFill>
              <a:schemeClr val="tx1"/>
            </a:solidFill>
          </a:endParaRPr>
        </a:p>
      </dsp:txBody>
      <dsp:txXfrm>
        <a:off x="31795" y="3490016"/>
        <a:ext cx="8227674" cy="587743"/>
      </dsp:txXfrm>
    </dsp:sp>
    <dsp:sp modelId="{591798C8-FDB6-4AC4-8475-E8121A909EDE}">
      <dsp:nvSpPr>
        <dsp:cNvPr id="0" name=""/>
        <dsp:cNvSpPr/>
      </dsp:nvSpPr>
      <dsp:spPr>
        <a:xfrm>
          <a:off x="0" y="4113127"/>
          <a:ext cx="8291264" cy="421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Antibioterapia reciente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571" y="4133698"/>
        <a:ext cx="8250122" cy="380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BEBFE-CD7C-42A0-B274-BEAD2C99CC49}">
      <dsp:nvSpPr>
        <dsp:cNvPr id="0" name=""/>
        <dsp:cNvSpPr/>
      </dsp:nvSpPr>
      <dsp:spPr>
        <a:xfrm rot="5400000">
          <a:off x="5019220" y="-1915198"/>
          <a:ext cx="1153815" cy="5266944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Reservorio habitual </a:t>
          </a:r>
          <a:r>
            <a:rPr lang="es-ES_tradnl" sz="2000" kern="1200" dirty="0" err="1" smtClean="0"/>
            <a:t>uropatógenos</a:t>
          </a:r>
          <a:r>
            <a:rPr lang="es-ES_tradnl" sz="2000" kern="1200" dirty="0" smtClean="0"/>
            <a:t> (E </a:t>
          </a:r>
          <a:r>
            <a:rPr lang="es-ES_tradnl" sz="2000" kern="1200" dirty="0" err="1" smtClean="0"/>
            <a:t>coli</a:t>
          </a:r>
          <a:r>
            <a:rPr lang="es-ES_tradnl" sz="2000" kern="1200" dirty="0" smtClean="0"/>
            <a:t>)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Ascenso desde zona </a:t>
          </a:r>
          <a:r>
            <a:rPr lang="es-ES_tradnl" sz="2000" kern="1200" dirty="0" err="1" smtClean="0"/>
            <a:t>periuretral</a:t>
          </a:r>
          <a:endParaRPr lang="es-ES" sz="2000" kern="1200" dirty="0"/>
        </a:p>
      </dsp:txBody>
      <dsp:txXfrm rot="-5400000">
        <a:off x="2962656" y="197691"/>
        <a:ext cx="5210619" cy="1041165"/>
      </dsp:txXfrm>
    </dsp:sp>
    <dsp:sp modelId="{61B9CB5E-BD6A-4F82-996F-6722F5D5DD10}">
      <dsp:nvSpPr>
        <dsp:cNvPr id="0" name=""/>
        <dsp:cNvSpPr/>
      </dsp:nvSpPr>
      <dsp:spPr>
        <a:xfrm>
          <a:off x="0" y="0"/>
          <a:ext cx="2962656" cy="144226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 err="1" smtClean="0">
              <a:solidFill>
                <a:srgbClr val="3A0000"/>
              </a:solidFill>
            </a:rPr>
            <a:t>Microbiota</a:t>
          </a:r>
          <a:r>
            <a:rPr lang="es-ES_tradnl" sz="3600" kern="1200" dirty="0" smtClean="0">
              <a:solidFill>
                <a:srgbClr val="3A0000"/>
              </a:solidFill>
            </a:rPr>
            <a:t> Intestinal </a:t>
          </a:r>
          <a:endParaRPr lang="es-ES" sz="3600" kern="1200" dirty="0">
            <a:solidFill>
              <a:srgbClr val="3A0000"/>
            </a:solidFill>
          </a:endParaRPr>
        </a:p>
      </dsp:txBody>
      <dsp:txXfrm>
        <a:off x="70406" y="70406"/>
        <a:ext cx="2821844" cy="1301457"/>
      </dsp:txXfrm>
    </dsp:sp>
    <dsp:sp modelId="{04499D69-5E9F-49D3-8ADB-247881295D16}">
      <dsp:nvSpPr>
        <dsp:cNvPr id="0" name=""/>
        <dsp:cNvSpPr/>
      </dsp:nvSpPr>
      <dsp:spPr>
        <a:xfrm rot="5400000">
          <a:off x="4586058" y="-110620"/>
          <a:ext cx="2009208" cy="5261800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err="1" smtClean="0"/>
            <a:t>Lactobacillus</a:t>
          </a:r>
          <a:r>
            <a:rPr lang="es-ES_tradnl" sz="2000" kern="1200" dirty="0" smtClean="0"/>
            <a:t> menor predisposición a infección que anaerobios, Gram -,…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err="1" smtClean="0"/>
            <a:t>Lactobacillus</a:t>
          </a:r>
          <a:r>
            <a:rPr lang="es-ES_tradnl" sz="2000" kern="1200" dirty="0" smtClean="0"/>
            <a:t> interfiere adherencia: moléculas defensivas, compite por mismo espacio y nutrientes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L </a:t>
          </a:r>
          <a:r>
            <a:rPr lang="es-ES_tradnl" sz="2000" kern="1200" dirty="0" err="1" smtClean="0"/>
            <a:t>crispatus</a:t>
          </a:r>
          <a:r>
            <a:rPr lang="es-ES_tradnl" sz="2000" kern="1200" dirty="0" smtClean="0"/>
            <a:t> (protector) vs. L. </a:t>
          </a:r>
          <a:r>
            <a:rPr lang="es-ES_tradnl" sz="2000" kern="1200" dirty="0" err="1" smtClean="0"/>
            <a:t>gasseri</a:t>
          </a:r>
          <a:endParaRPr lang="es-ES" sz="2000" kern="1200" dirty="0"/>
        </a:p>
      </dsp:txBody>
      <dsp:txXfrm rot="-5400000">
        <a:off x="2959763" y="1613756"/>
        <a:ext cx="5163719" cy="1813046"/>
      </dsp:txXfrm>
    </dsp:sp>
    <dsp:sp modelId="{BC074CD0-10C9-4809-9A65-8B632EC49BF1}">
      <dsp:nvSpPr>
        <dsp:cNvPr id="0" name=""/>
        <dsp:cNvSpPr/>
      </dsp:nvSpPr>
      <dsp:spPr>
        <a:xfrm>
          <a:off x="0" y="1799145"/>
          <a:ext cx="2959762" cy="1442269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 err="1" smtClean="0">
              <a:solidFill>
                <a:srgbClr val="3A0000"/>
              </a:solidFill>
            </a:rPr>
            <a:t>Microbiota</a:t>
          </a:r>
          <a:r>
            <a:rPr lang="es-ES_tradnl" sz="3600" kern="1200" dirty="0" smtClean="0">
              <a:solidFill>
                <a:srgbClr val="3A0000"/>
              </a:solidFill>
            </a:rPr>
            <a:t> Vaginal</a:t>
          </a:r>
          <a:endParaRPr lang="es-ES" sz="3600" kern="1200" dirty="0">
            <a:solidFill>
              <a:srgbClr val="3A0000"/>
            </a:solidFill>
          </a:endParaRPr>
        </a:p>
      </dsp:txBody>
      <dsp:txXfrm>
        <a:off x="70406" y="1869551"/>
        <a:ext cx="2818950" cy="1301457"/>
      </dsp:txXfrm>
    </dsp:sp>
    <dsp:sp modelId="{66C33740-37D9-4287-A40D-554B519F3712}">
      <dsp:nvSpPr>
        <dsp:cNvPr id="0" name=""/>
        <dsp:cNvSpPr/>
      </dsp:nvSpPr>
      <dsp:spPr>
        <a:xfrm rot="5400000">
          <a:off x="5019220" y="1684660"/>
          <a:ext cx="1153815" cy="5266944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Papel en estudio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/>
        </a:p>
      </dsp:txBody>
      <dsp:txXfrm rot="-5400000">
        <a:off x="2962656" y="3797550"/>
        <a:ext cx="5210619" cy="1041165"/>
      </dsp:txXfrm>
    </dsp:sp>
    <dsp:sp modelId="{251B818D-9BEA-47AD-80D3-778BA609D6DD}">
      <dsp:nvSpPr>
        <dsp:cNvPr id="0" name=""/>
        <dsp:cNvSpPr/>
      </dsp:nvSpPr>
      <dsp:spPr>
        <a:xfrm>
          <a:off x="0" y="3581709"/>
          <a:ext cx="2962656" cy="1442269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 err="1" smtClean="0">
              <a:solidFill>
                <a:srgbClr val="3A0000"/>
              </a:solidFill>
            </a:rPr>
            <a:t>Microbiota</a:t>
          </a:r>
          <a:r>
            <a:rPr lang="es-ES_tradnl" sz="3600" kern="1200" dirty="0" smtClean="0">
              <a:solidFill>
                <a:srgbClr val="3A0000"/>
              </a:solidFill>
            </a:rPr>
            <a:t> Urinaria</a:t>
          </a:r>
          <a:endParaRPr lang="es-ES" sz="3600" kern="1200" dirty="0">
            <a:solidFill>
              <a:srgbClr val="3A0000"/>
            </a:solidFill>
          </a:endParaRPr>
        </a:p>
      </dsp:txBody>
      <dsp:txXfrm>
        <a:off x="70406" y="3652115"/>
        <a:ext cx="2821844" cy="1301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07F9D-63A4-4CDA-817C-4F6E2937F471}">
      <dsp:nvSpPr>
        <dsp:cNvPr id="0" name=""/>
        <dsp:cNvSpPr/>
      </dsp:nvSpPr>
      <dsp:spPr>
        <a:xfrm>
          <a:off x="0" y="0"/>
          <a:ext cx="8280920" cy="4913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Diagnóstico de cistitis aguda </a:t>
          </a:r>
          <a:r>
            <a:rPr lang="es-ES" sz="2100" b="1" u="sng" kern="1200" dirty="0" smtClean="0">
              <a:solidFill>
                <a:srgbClr val="FFFF00"/>
              </a:solidFill>
            </a:rPr>
            <a:t>no complicada</a:t>
          </a:r>
          <a:endParaRPr lang="es-ES" sz="2100" u="sng" kern="1200" dirty="0">
            <a:solidFill>
              <a:srgbClr val="FFFF00"/>
            </a:solidFill>
          </a:endParaRPr>
        </a:p>
      </dsp:txBody>
      <dsp:txXfrm>
        <a:off x="23988" y="23988"/>
        <a:ext cx="8232944" cy="443423"/>
      </dsp:txXfrm>
    </dsp:sp>
    <dsp:sp modelId="{D2AE7EB4-6429-47B7-9FC3-B1A506CBF987}">
      <dsp:nvSpPr>
        <dsp:cNvPr id="0" name=""/>
        <dsp:cNvSpPr/>
      </dsp:nvSpPr>
      <dsp:spPr>
        <a:xfrm>
          <a:off x="0" y="528805"/>
          <a:ext cx="8280920" cy="1260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El diagnóstico se sospecha con la clínica en el 80-90% de los casos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600" kern="1200" dirty="0" smtClean="0"/>
            <a:t>La realización de una tira de orina no es necesaria si la historia clínica es claramente diagnóstica 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Actitud más coste-eficiente, aunque se puede </a:t>
          </a:r>
          <a:r>
            <a:rPr lang="es-E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sobrestimar la probabilidad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/>
            <a:t>Mejora los resultados en </a:t>
          </a:r>
          <a:r>
            <a:rPr lang="es-E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combinación con test rápidos (tira reactiva)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28805"/>
        <a:ext cx="8280920" cy="1260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BF7B5-7E13-4CBF-8445-5FBC13283175}">
      <dsp:nvSpPr>
        <dsp:cNvPr id="0" name=""/>
        <dsp:cNvSpPr/>
      </dsp:nvSpPr>
      <dsp:spPr>
        <a:xfrm>
          <a:off x="4807" y="0"/>
          <a:ext cx="1943938" cy="22322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Disuria</a:t>
          </a:r>
          <a:endParaRPr lang="es-ES" sz="2000" kern="1200"/>
        </a:p>
      </dsp:txBody>
      <dsp:txXfrm>
        <a:off x="61743" y="56936"/>
        <a:ext cx="1830066" cy="2118376"/>
      </dsp:txXfrm>
    </dsp:sp>
    <dsp:sp modelId="{AE827045-9AE7-4198-BFEB-562465A13E0B}">
      <dsp:nvSpPr>
        <dsp:cNvPr id="0" name=""/>
        <dsp:cNvSpPr/>
      </dsp:nvSpPr>
      <dsp:spPr>
        <a:xfrm>
          <a:off x="2275328" y="0"/>
          <a:ext cx="1943938" cy="22322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Nitritos (+)</a:t>
          </a:r>
          <a:endParaRPr lang="es-ES" sz="2000" kern="1200"/>
        </a:p>
      </dsp:txBody>
      <dsp:txXfrm>
        <a:off x="2332264" y="56936"/>
        <a:ext cx="1830066" cy="2118376"/>
      </dsp:txXfrm>
    </dsp:sp>
    <dsp:sp modelId="{D52CAFC8-7577-4616-B00A-297B133B35AC}">
      <dsp:nvSpPr>
        <dsp:cNvPr id="0" name=""/>
        <dsp:cNvSpPr/>
      </dsp:nvSpPr>
      <dsp:spPr>
        <a:xfrm>
          <a:off x="4545848" y="0"/>
          <a:ext cx="1943938" cy="22322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Leucocito-esterasa (+)</a:t>
          </a:r>
          <a:endParaRPr lang="es-ES" sz="2000" kern="1200"/>
        </a:p>
      </dsp:txBody>
      <dsp:txXfrm>
        <a:off x="4602784" y="56936"/>
        <a:ext cx="1830066" cy="21183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57AFD-DD97-4D94-83E9-002A3535DFB8}">
      <dsp:nvSpPr>
        <dsp:cNvPr id="0" name=""/>
        <dsp:cNvSpPr/>
      </dsp:nvSpPr>
      <dsp:spPr>
        <a:xfrm>
          <a:off x="0" y="223758"/>
          <a:ext cx="8229600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rgbClr val="002060"/>
              </a:solidFill>
            </a:rPr>
            <a:t>Diferenciar ITU no </a:t>
          </a:r>
          <a:r>
            <a:rPr lang="es-ES" sz="2300" b="1" kern="1200" dirty="0" smtClean="0">
              <a:solidFill>
                <a:srgbClr val="002060"/>
              </a:solidFill>
            </a:rPr>
            <a:t>complicada </a:t>
          </a:r>
          <a:r>
            <a:rPr lang="es-ES" sz="2300" b="1" i="1" kern="1200" dirty="0" smtClean="0">
              <a:solidFill>
                <a:srgbClr val="002060"/>
              </a:solidFill>
            </a:rPr>
            <a:t>vs </a:t>
          </a:r>
          <a:r>
            <a:rPr lang="es-ES" sz="2300" b="1" kern="1200" dirty="0" smtClean="0">
              <a:solidFill>
                <a:srgbClr val="002060"/>
              </a:solidFill>
            </a:rPr>
            <a:t>complicada</a:t>
          </a:r>
          <a:endParaRPr lang="es-ES" sz="2300" b="1" kern="1200" dirty="0">
            <a:solidFill>
              <a:srgbClr val="002060"/>
            </a:solidFill>
          </a:endParaRPr>
        </a:p>
      </dsp:txBody>
      <dsp:txXfrm>
        <a:off x="26273" y="250031"/>
        <a:ext cx="8177054" cy="485654"/>
      </dsp:txXfrm>
    </dsp:sp>
    <dsp:sp modelId="{D863BF77-1B95-4BF0-8413-FFBA7C14E490}">
      <dsp:nvSpPr>
        <dsp:cNvPr id="0" name=""/>
        <dsp:cNvSpPr/>
      </dsp:nvSpPr>
      <dsp:spPr>
        <a:xfrm>
          <a:off x="0" y="828198"/>
          <a:ext cx="8229600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rgbClr val="002060"/>
              </a:solidFill>
            </a:rPr>
            <a:t>Tratamiento </a:t>
          </a:r>
          <a:r>
            <a:rPr lang="es-ES" sz="2300" b="1" kern="1200" dirty="0" smtClean="0">
              <a:solidFill>
                <a:srgbClr val="002060"/>
              </a:solidFill>
            </a:rPr>
            <a:t>empírico</a:t>
          </a:r>
          <a:endParaRPr lang="es-ES" sz="2300" kern="1200" dirty="0">
            <a:solidFill>
              <a:srgbClr val="002060"/>
            </a:solidFill>
          </a:endParaRPr>
        </a:p>
      </dsp:txBody>
      <dsp:txXfrm>
        <a:off x="26273" y="854471"/>
        <a:ext cx="8177054" cy="485654"/>
      </dsp:txXfrm>
    </dsp:sp>
    <dsp:sp modelId="{B07408E9-F7E3-4BB6-A5AA-3F2E69825D04}">
      <dsp:nvSpPr>
        <dsp:cNvPr id="0" name=""/>
        <dsp:cNvSpPr/>
      </dsp:nvSpPr>
      <dsp:spPr>
        <a:xfrm>
          <a:off x="0" y="1432638"/>
          <a:ext cx="8229600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rgbClr val="002060"/>
              </a:solidFill>
            </a:rPr>
            <a:t>Cubrir </a:t>
          </a:r>
          <a:r>
            <a:rPr lang="es-ES" sz="2300" b="1" kern="1200" dirty="0" smtClean="0">
              <a:solidFill>
                <a:srgbClr val="002060"/>
              </a:solidFill>
            </a:rPr>
            <a:t>gérmenes más habituales (E. coli) </a:t>
          </a:r>
          <a:endParaRPr lang="es-ES" sz="2300" kern="1200" dirty="0">
            <a:solidFill>
              <a:srgbClr val="002060"/>
            </a:solidFill>
          </a:endParaRPr>
        </a:p>
      </dsp:txBody>
      <dsp:txXfrm>
        <a:off x="26273" y="1458911"/>
        <a:ext cx="8177054" cy="485654"/>
      </dsp:txXfrm>
    </dsp:sp>
    <dsp:sp modelId="{1B3E1E0E-1D19-4525-BAB4-5C523ED51D37}">
      <dsp:nvSpPr>
        <dsp:cNvPr id="0" name=""/>
        <dsp:cNvSpPr/>
      </dsp:nvSpPr>
      <dsp:spPr>
        <a:xfrm>
          <a:off x="0" y="2037078"/>
          <a:ext cx="8229600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>
              <a:solidFill>
                <a:srgbClr val="002060"/>
              </a:solidFill>
            </a:rPr>
            <a:t>Preferencia por </a:t>
          </a:r>
          <a:r>
            <a:rPr lang="es-ES" sz="2300" b="1" kern="1200" smtClean="0">
              <a:solidFill>
                <a:srgbClr val="002060"/>
              </a:solidFill>
            </a:rPr>
            <a:t>pautas cortas</a:t>
          </a:r>
          <a:endParaRPr lang="es-ES" sz="2300" kern="1200">
            <a:solidFill>
              <a:srgbClr val="002060"/>
            </a:solidFill>
          </a:endParaRPr>
        </a:p>
      </dsp:txBody>
      <dsp:txXfrm>
        <a:off x="26273" y="2063351"/>
        <a:ext cx="8177054" cy="485654"/>
      </dsp:txXfrm>
    </dsp:sp>
    <dsp:sp modelId="{F2CA54A1-4D54-438E-BCE2-957021B922D3}">
      <dsp:nvSpPr>
        <dsp:cNvPr id="0" name=""/>
        <dsp:cNvSpPr/>
      </dsp:nvSpPr>
      <dsp:spPr>
        <a:xfrm>
          <a:off x="0" y="2641518"/>
          <a:ext cx="8229600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rgbClr val="002060"/>
              </a:solidFill>
            </a:rPr>
            <a:t>Objetivo: curar ITU y </a:t>
          </a:r>
          <a:r>
            <a:rPr lang="es-ES" sz="2300" b="1" kern="1200" dirty="0" smtClean="0">
              <a:solidFill>
                <a:srgbClr val="002060"/>
              </a:solidFill>
            </a:rPr>
            <a:t>evitar recurrencias</a:t>
          </a:r>
          <a:endParaRPr lang="es-ES" sz="2300" kern="1200" dirty="0">
            <a:solidFill>
              <a:srgbClr val="002060"/>
            </a:solidFill>
          </a:endParaRPr>
        </a:p>
      </dsp:txBody>
      <dsp:txXfrm>
        <a:off x="26273" y="2667791"/>
        <a:ext cx="8177054" cy="485654"/>
      </dsp:txXfrm>
    </dsp:sp>
    <dsp:sp modelId="{86BF10C8-3933-4DAC-A7A5-AB3C5DA2D9BE}">
      <dsp:nvSpPr>
        <dsp:cNvPr id="0" name=""/>
        <dsp:cNvSpPr/>
      </dsp:nvSpPr>
      <dsp:spPr>
        <a:xfrm>
          <a:off x="0" y="3245958"/>
          <a:ext cx="8229600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>
              <a:solidFill>
                <a:srgbClr val="002060"/>
              </a:solidFill>
            </a:rPr>
            <a:t>Tener en cuenta el </a:t>
          </a:r>
          <a:r>
            <a:rPr lang="es-ES" sz="2300" b="1" kern="1200" smtClean="0">
              <a:solidFill>
                <a:srgbClr val="002060"/>
              </a:solidFill>
            </a:rPr>
            <a:t>mapa de resistencias de la zona</a:t>
          </a:r>
          <a:endParaRPr lang="es-ES" sz="2300" kern="1200">
            <a:solidFill>
              <a:srgbClr val="002060"/>
            </a:solidFill>
          </a:endParaRPr>
        </a:p>
      </dsp:txBody>
      <dsp:txXfrm>
        <a:off x="26273" y="3272231"/>
        <a:ext cx="8177054" cy="485654"/>
      </dsp:txXfrm>
    </dsp:sp>
    <dsp:sp modelId="{B7F2EFE8-1656-40C2-A187-990CBA292874}">
      <dsp:nvSpPr>
        <dsp:cNvPr id="0" name=""/>
        <dsp:cNvSpPr/>
      </dsp:nvSpPr>
      <dsp:spPr>
        <a:xfrm>
          <a:off x="0" y="3850398"/>
          <a:ext cx="8229600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rgbClr val="002060"/>
              </a:solidFill>
            </a:rPr>
            <a:t>No usar </a:t>
          </a:r>
          <a:r>
            <a:rPr lang="es-ES" sz="2300" b="0" kern="1200" dirty="0" smtClean="0">
              <a:solidFill>
                <a:srgbClr val="002060"/>
              </a:solidFill>
            </a:rPr>
            <a:t>F </a:t>
          </a:r>
          <a:r>
            <a:rPr lang="es-ES" sz="2300" b="1" kern="1200" dirty="0" smtClean="0">
              <a:solidFill>
                <a:srgbClr val="002060"/>
              </a:solidFill>
            </a:rPr>
            <a:t>si la resistencia local &gt; 20% cistitis / &gt; 10% PN</a:t>
          </a:r>
          <a:endParaRPr lang="es-ES" sz="2300" kern="1200" dirty="0">
            <a:solidFill>
              <a:srgbClr val="002060"/>
            </a:solidFill>
          </a:endParaRPr>
        </a:p>
      </dsp:txBody>
      <dsp:txXfrm>
        <a:off x="26273" y="3876671"/>
        <a:ext cx="8177054" cy="485654"/>
      </dsp:txXfrm>
    </dsp:sp>
    <dsp:sp modelId="{6C3B62D3-D623-4E89-8880-B1D39481F492}">
      <dsp:nvSpPr>
        <dsp:cNvPr id="0" name=""/>
        <dsp:cNvSpPr/>
      </dsp:nvSpPr>
      <dsp:spPr>
        <a:xfrm>
          <a:off x="0" y="4454838"/>
          <a:ext cx="8229600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rgbClr val="002060"/>
              </a:solidFill>
            </a:rPr>
            <a:t>Preservar</a:t>
          </a:r>
          <a:r>
            <a:rPr lang="es-ES" sz="2300" kern="1200" dirty="0" smtClean="0">
              <a:solidFill>
                <a:srgbClr val="002060"/>
              </a:solidFill>
            </a:rPr>
            <a:t>: fluorquinolonas y cefalosporinas de 3ª generación </a:t>
          </a:r>
          <a:endParaRPr lang="es-ES" sz="2300" kern="1200" dirty="0">
            <a:solidFill>
              <a:srgbClr val="002060"/>
            </a:solidFill>
          </a:endParaRPr>
        </a:p>
      </dsp:txBody>
      <dsp:txXfrm>
        <a:off x="26273" y="4481111"/>
        <a:ext cx="8177054" cy="485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63A9F-B86E-4956-A4DD-367CB9A0CBF0}">
      <dsp:nvSpPr>
        <dsp:cNvPr id="0" name=""/>
        <dsp:cNvSpPr/>
      </dsp:nvSpPr>
      <dsp:spPr>
        <a:xfrm rot="5400000">
          <a:off x="4894547" y="-1756452"/>
          <a:ext cx="1403160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Quinolonas</a:t>
          </a:r>
          <a:endParaRPr lang="es-E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Betalactámicos</a:t>
          </a:r>
          <a:endParaRPr lang="es-ES" sz="2700" kern="1200" dirty="0"/>
        </a:p>
      </dsp:txBody>
      <dsp:txXfrm rot="-5400000">
        <a:off x="2962656" y="243936"/>
        <a:ext cx="5198447" cy="1266166"/>
      </dsp:txXfrm>
    </dsp:sp>
    <dsp:sp modelId="{5A054F58-6831-4548-8B32-DFDB2882B61E}">
      <dsp:nvSpPr>
        <dsp:cNvPr id="0" name=""/>
        <dsp:cNvSpPr/>
      </dsp:nvSpPr>
      <dsp:spPr>
        <a:xfrm>
          <a:off x="0" y="43"/>
          <a:ext cx="2962656" cy="17539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Escherichia</a:t>
          </a:r>
          <a:r>
            <a:rPr lang="es-ES" sz="2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coli</a:t>
          </a:r>
          <a:endParaRPr lang="es-ES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621" y="85664"/>
        <a:ext cx="2791414" cy="1582708"/>
      </dsp:txXfrm>
    </dsp:sp>
    <dsp:sp modelId="{E1C8B516-58DB-4DAC-951B-020ECCF93B9D}">
      <dsp:nvSpPr>
        <dsp:cNvPr id="0" name=""/>
        <dsp:cNvSpPr/>
      </dsp:nvSpPr>
      <dsp:spPr>
        <a:xfrm rot="5400000">
          <a:off x="4894547" y="85195"/>
          <a:ext cx="1403160" cy="52669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Betalactamasas de espectro extendido (BLEA)</a:t>
          </a:r>
          <a:endParaRPr lang="es-E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700" kern="1200" dirty="0"/>
        </a:p>
      </dsp:txBody>
      <dsp:txXfrm rot="-5400000">
        <a:off x="2962656" y="2085584"/>
        <a:ext cx="5198447" cy="1266166"/>
      </dsp:txXfrm>
    </dsp:sp>
    <dsp:sp modelId="{0CACB766-8717-460C-89E8-6338927C1DC6}">
      <dsp:nvSpPr>
        <dsp:cNvPr id="0" name=""/>
        <dsp:cNvSpPr/>
      </dsp:nvSpPr>
      <dsp:spPr>
        <a:xfrm>
          <a:off x="0" y="1841692"/>
          <a:ext cx="2962656" cy="17539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Todas las enterobacterias GRAM (-)</a:t>
          </a:r>
          <a:endParaRPr lang="es-E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621" y="1927313"/>
        <a:ext cx="2791414" cy="15827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9ABB5-3C72-4B1B-A74F-C6706DBB7C52}">
      <dsp:nvSpPr>
        <dsp:cNvPr id="0" name=""/>
        <dsp:cNvSpPr/>
      </dsp:nvSpPr>
      <dsp:spPr>
        <a:xfrm>
          <a:off x="2571" y="42182"/>
          <a:ext cx="2507456" cy="691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OM-89</a:t>
          </a:r>
          <a:endParaRPr lang="es-ES" sz="2400" kern="1200" dirty="0"/>
        </a:p>
      </dsp:txBody>
      <dsp:txXfrm>
        <a:off x="2571" y="42182"/>
        <a:ext cx="2507456" cy="691200"/>
      </dsp:txXfrm>
    </dsp:sp>
    <dsp:sp modelId="{D1E74CE5-D4F1-45BA-9012-327F8EDA9DC0}">
      <dsp:nvSpPr>
        <dsp:cNvPr id="0" name=""/>
        <dsp:cNvSpPr/>
      </dsp:nvSpPr>
      <dsp:spPr>
        <a:xfrm>
          <a:off x="2571" y="733382"/>
          <a:ext cx="2507456" cy="3755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err="1" smtClean="0"/>
            <a:t>Lisados</a:t>
          </a:r>
          <a:r>
            <a:rPr lang="pt-BR" sz="2400" kern="1200" dirty="0" smtClean="0"/>
            <a:t> liofilizados de </a:t>
          </a:r>
          <a:r>
            <a:rPr lang="es-ES_tradnl" sz="2400" kern="1200" dirty="0" smtClean="0"/>
            <a:t>18 cepas E </a:t>
          </a:r>
          <a:r>
            <a:rPr lang="es-ES_tradnl" sz="2400" kern="1200" dirty="0" err="1" smtClean="0"/>
            <a:t>Coli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Uro-</a:t>
          </a:r>
          <a:r>
            <a:rPr lang="es-ES_tradnl" sz="2400" kern="1200" dirty="0" err="1" smtClean="0"/>
            <a:t>Vaxom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Mayor número de estudios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Oral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1cp / </a:t>
          </a:r>
          <a:r>
            <a:rPr lang="es-ES_tradnl" sz="2400" kern="1200" dirty="0" err="1" smtClean="0"/>
            <a:t>dia</a:t>
          </a:r>
          <a:r>
            <a:rPr lang="es-ES_tradnl" sz="2400" kern="1200" dirty="0" smtClean="0"/>
            <a:t> / 3m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No en España</a:t>
          </a:r>
          <a:endParaRPr lang="es-ES" sz="2400" kern="1200" dirty="0"/>
        </a:p>
      </dsp:txBody>
      <dsp:txXfrm>
        <a:off x="2571" y="733382"/>
        <a:ext cx="2507456" cy="3755160"/>
      </dsp:txXfrm>
    </dsp:sp>
    <dsp:sp modelId="{C9ABDDD4-291C-4255-A6DB-2E890FD5293F}">
      <dsp:nvSpPr>
        <dsp:cNvPr id="0" name=""/>
        <dsp:cNvSpPr/>
      </dsp:nvSpPr>
      <dsp:spPr>
        <a:xfrm>
          <a:off x="2861071" y="42182"/>
          <a:ext cx="2507456" cy="691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MV 140</a:t>
          </a:r>
          <a:endParaRPr lang="es-ES" sz="2400" kern="1200" dirty="0"/>
        </a:p>
      </dsp:txBody>
      <dsp:txXfrm>
        <a:off x="2861071" y="42182"/>
        <a:ext cx="2507456" cy="691200"/>
      </dsp:txXfrm>
    </dsp:sp>
    <dsp:sp modelId="{81753E95-B9AB-440B-8DAB-892B445FB1AE}">
      <dsp:nvSpPr>
        <dsp:cNvPr id="0" name=""/>
        <dsp:cNvSpPr/>
      </dsp:nvSpPr>
      <dsp:spPr>
        <a:xfrm>
          <a:off x="2861071" y="733382"/>
          <a:ext cx="2507456" cy="3755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Varios </a:t>
          </a:r>
          <a:r>
            <a:rPr lang="es-ES" sz="2400" kern="1200" dirty="0" err="1" smtClean="0"/>
            <a:t>uropatógenos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err="1" smtClean="0"/>
            <a:t>Uromune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Sublingual</a:t>
          </a:r>
          <a:endParaRPr lang="es-ES" sz="2400" kern="1200" dirty="0"/>
        </a:p>
      </dsp:txBody>
      <dsp:txXfrm>
        <a:off x="2861071" y="733382"/>
        <a:ext cx="2507456" cy="3755160"/>
      </dsp:txXfrm>
    </dsp:sp>
    <dsp:sp modelId="{B997105B-C004-4185-B26E-342DFDAA7F13}">
      <dsp:nvSpPr>
        <dsp:cNvPr id="0" name=""/>
        <dsp:cNvSpPr/>
      </dsp:nvSpPr>
      <dsp:spPr>
        <a:xfrm>
          <a:off x="5719571" y="42182"/>
          <a:ext cx="2507456" cy="691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UROVAC</a:t>
          </a:r>
          <a:endParaRPr lang="es-ES" sz="2400" kern="1200" dirty="0"/>
        </a:p>
      </dsp:txBody>
      <dsp:txXfrm>
        <a:off x="5719571" y="42182"/>
        <a:ext cx="2507456" cy="691200"/>
      </dsp:txXfrm>
    </dsp:sp>
    <dsp:sp modelId="{E77C82FE-A5AF-4F14-A38F-B7D0650BDA82}">
      <dsp:nvSpPr>
        <dsp:cNvPr id="0" name=""/>
        <dsp:cNvSpPr/>
      </dsp:nvSpPr>
      <dsp:spPr>
        <a:xfrm>
          <a:off x="5719571" y="733382"/>
          <a:ext cx="2507456" cy="3755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Varios </a:t>
          </a:r>
          <a:r>
            <a:rPr lang="es-ES_tradnl" sz="2400" kern="1200" dirty="0" err="1" smtClean="0"/>
            <a:t>uropatógenos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Vaginal</a:t>
          </a:r>
          <a:endParaRPr lang="es-ES" sz="2400" kern="1200" dirty="0"/>
        </a:p>
      </dsp:txBody>
      <dsp:txXfrm>
        <a:off x="5719571" y="733382"/>
        <a:ext cx="2507456" cy="37551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DDE1F-7212-473B-B9EA-F73DE0EB0589}">
      <dsp:nvSpPr>
        <dsp:cNvPr id="0" name=""/>
        <dsp:cNvSpPr/>
      </dsp:nvSpPr>
      <dsp:spPr>
        <a:xfrm>
          <a:off x="0" y="1983"/>
          <a:ext cx="8291264" cy="7451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Anomalía </a:t>
          </a:r>
          <a:r>
            <a:rPr lang="es-ES" sz="2000" b="1" kern="1200" dirty="0" smtClean="0">
              <a:solidFill>
                <a:schemeClr val="tx1"/>
              </a:solidFill>
            </a:rPr>
            <a:t>anatómica o estructural</a:t>
          </a:r>
          <a:r>
            <a:rPr lang="es-ES" sz="2000" kern="1200" dirty="0" smtClean="0">
              <a:solidFill>
                <a:schemeClr val="tx1"/>
              </a:solidFill>
            </a:rPr>
            <a:t>: </a:t>
          </a:r>
          <a:r>
            <a:rPr lang="es-ES" sz="2000" b="0" kern="1200" dirty="0" err="1" smtClean="0">
              <a:solidFill>
                <a:schemeClr val="tx1"/>
              </a:solidFill>
            </a:rPr>
            <a:t>uropatía</a:t>
          </a:r>
          <a:r>
            <a:rPr lang="es-ES" sz="2000" b="0" kern="1200" dirty="0" smtClean="0">
              <a:solidFill>
                <a:schemeClr val="tx1"/>
              </a:solidFill>
            </a:rPr>
            <a:t> obstructiva, vaciamiento vesical incompleto, reflujo </a:t>
          </a:r>
          <a:r>
            <a:rPr lang="es-ES" sz="2000" b="0" kern="1200" dirty="0" err="1" smtClean="0">
              <a:solidFill>
                <a:schemeClr val="tx1"/>
              </a:solidFill>
            </a:rPr>
            <a:t>vesicoureteral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36374" y="38357"/>
        <a:ext cx="8218516" cy="672371"/>
      </dsp:txXfrm>
    </dsp:sp>
    <dsp:sp modelId="{3690850F-5D5A-448D-9402-51B6B34B5AF8}">
      <dsp:nvSpPr>
        <dsp:cNvPr id="0" name=""/>
        <dsp:cNvSpPr/>
      </dsp:nvSpPr>
      <dsp:spPr>
        <a:xfrm>
          <a:off x="0" y="750674"/>
          <a:ext cx="8291264" cy="421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Sondaje o Instrumentalización urológica reciente (</a:t>
          </a:r>
          <a:r>
            <a:rPr lang="es-ES" sz="2000" b="0" kern="1200" dirty="0" smtClean="0">
              <a:solidFill>
                <a:schemeClr val="tx1"/>
              </a:solidFill>
            </a:rPr>
            <a:t>último mes)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571" y="771245"/>
        <a:ext cx="8250122" cy="380250"/>
      </dsp:txXfrm>
    </dsp:sp>
    <dsp:sp modelId="{1A6CB5EF-692B-4A8A-A49F-A949D009444F}">
      <dsp:nvSpPr>
        <dsp:cNvPr id="0" name=""/>
        <dsp:cNvSpPr/>
      </dsp:nvSpPr>
      <dsp:spPr>
        <a:xfrm>
          <a:off x="0" y="1175639"/>
          <a:ext cx="8291264" cy="5791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Anomalías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b="1" kern="1200" dirty="0" smtClean="0">
              <a:solidFill>
                <a:schemeClr val="tx1"/>
              </a:solidFill>
            </a:rPr>
            <a:t>funcionales o  metabólicas</a:t>
          </a:r>
          <a:r>
            <a:rPr lang="es-ES" sz="2000" kern="1200" dirty="0" smtClean="0">
              <a:solidFill>
                <a:schemeClr val="tx1"/>
              </a:solidFill>
            </a:rPr>
            <a:t>: insuficiencia renal crónica, </a:t>
          </a:r>
          <a:r>
            <a:rPr lang="es-ES" sz="2000" b="0" kern="1200" dirty="0" smtClean="0">
              <a:solidFill>
                <a:schemeClr val="tx1"/>
              </a:solidFill>
            </a:rPr>
            <a:t>DM</a:t>
          </a:r>
          <a:r>
            <a:rPr lang="es-ES" sz="2000" kern="1200" dirty="0" smtClean="0">
              <a:solidFill>
                <a:schemeClr val="tx1"/>
              </a:solidFill>
            </a:rPr>
            <a:t>, embarazo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8272" y="1203911"/>
        <a:ext cx="8234720" cy="522607"/>
      </dsp:txXfrm>
    </dsp:sp>
    <dsp:sp modelId="{B294409F-131E-4037-9022-EBE75F3D9227}">
      <dsp:nvSpPr>
        <dsp:cNvPr id="0" name=""/>
        <dsp:cNvSpPr/>
      </dsp:nvSpPr>
      <dsp:spPr>
        <a:xfrm>
          <a:off x="0" y="1758362"/>
          <a:ext cx="8291264" cy="421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solidFill>
                <a:schemeClr val="tx1"/>
              </a:solidFill>
            </a:rPr>
            <a:t>Inmunosupresión</a:t>
          </a:r>
          <a:r>
            <a:rPr lang="es-ES" sz="2000" kern="1200" smtClean="0">
              <a:solidFill>
                <a:schemeClr val="tx1"/>
              </a:solidFill>
            </a:rPr>
            <a:t> grave, transplante renal</a:t>
          </a:r>
          <a:endParaRPr lang="es-ES" sz="2000" kern="1200">
            <a:solidFill>
              <a:schemeClr val="tx1"/>
            </a:solidFill>
          </a:endParaRPr>
        </a:p>
      </dsp:txBody>
      <dsp:txXfrm>
        <a:off x="20571" y="1778933"/>
        <a:ext cx="8250122" cy="380250"/>
      </dsp:txXfrm>
    </dsp:sp>
    <dsp:sp modelId="{F07ED49A-AEB1-4723-B9F6-071718E845C0}">
      <dsp:nvSpPr>
        <dsp:cNvPr id="0" name=""/>
        <dsp:cNvSpPr/>
      </dsp:nvSpPr>
      <dsp:spPr>
        <a:xfrm>
          <a:off x="0" y="2183327"/>
          <a:ext cx="8291264" cy="421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Edad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b="1" kern="1200" dirty="0" smtClean="0">
              <a:solidFill>
                <a:schemeClr val="tx1"/>
              </a:solidFill>
            </a:rPr>
            <a:t>infantil</a:t>
          </a:r>
          <a:r>
            <a:rPr lang="es-ES" sz="2000" kern="1200" dirty="0" smtClean="0">
              <a:solidFill>
                <a:schemeClr val="tx1"/>
              </a:solidFill>
            </a:rPr>
            <a:t> o </a:t>
          </a:r>
          <a:r>
            <a:rPr lang="es-ES" sz="2000" b="1" kern="1200" dirty="0" smtClean="0">
              <a:solidFill>
                <a:schemeClr val="tx1"/>
              </a:solidFill>
            </a:rPr>
            <a:t>superior a 65-75 años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571" y="2203898"/>
        <a:ext cx="8250122" cy="380250"/>
      </dsp:txXfrm>
    </dsp:sp>
    <dsp:sp modelId="{DFD0E095-64C2-4782-A439-7FD63AF28EE0}">
      <dsp:nvSpPr>
        <dsp:cNvPr id="0" name=""/>
        <dsp:cNvSpPr/>
      </dsp:nvSpPr>
      <dsp:spPr>
        <a:xfrm>
          <a:off x="0" y="2608292"/>
          <a:ext cx="8291264" cy="421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Sexo</a:t>
          </a:r>
          <a:r>
            <a:rPr lang="es-ES" sz="2000" kern="1200" dirty="0" smtClean="0">
              <a:solidFill>
                <a:schemeClr val="tx1"/>
              </a:solidFill>
            </a:rPr>
            <a:t> </a:t>
          </a:r>
          <a:r>
            <a:rPr lang="es-ES" sz="2000" b="1" kern="1200" dirty="0" smtClean="0">
              <a:solidFill>
                <a:schemeClr val="tx1"/>
              </a:solidFill>
            </a:rPr>
            <a:t>varón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571" y="2628863"/>
        <a:ext cx="8250122" cy="380250"/>
      </dsp:txXfrm>
    </dsp:sp>
    <dsp:sp modelId="{A6064F4C-B8E0-462B-900F-03FB74EE416C}">
      <dsp:nvSpPr>
        <dsp:cNvPr id="0" name=""/>
        <dsp:cNvSpPr/>
      </dsp:nvSpPr>
      <dsp:spPr>
        <a:xfrm>
          <a:off x="0" y="3033257"/>
          <a:ext cx="8291264" cy="421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solidFill>
                <a:schemeClr val="tx1"/>
              </a:solidFill>
            </a:rPr>
            <a:t>Hospitalización reciente y/o infección adquirida en hospital</a:t>
          </a:r>
          <a:endParaRPr lang="es-ES" sz="2000" kern="1200">
            <a:solidFill>
              <a:schemeClr val="tx1"/>
            </a:solidFill>
          </a:endParaRPr>
        </a:p>
      </dsp:txBody>
      <dsp:txXfrm>
        <a:off x="20571" y="3053828"/>
        <a:ext cx="8250122" cy="380250"/>
      </dsp:txXfrm>
    </dsp:sp>
    <dsp:sp modelId="{C5FB64E8-F47C-48AD-B5CB-D5C9DA580FC2}">
      <dsp:nvSpPr>
        <dsp:cNvPr id="0" name=""/>
        <dsp:cNvSpPr/>
      </dsp:nvSpPr>
      <dsp:spPr>
        <a:xfrm>
          <a:off x="0" y="3458221"/>
          <a:ext cx="8291264" cy="6513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solidFill>
                <a:schemeClr val="tx1"/>
              </a:solidFill>
            </a:rPr>
            <a:t>Patógeno inusuales y/o multirresistentes</a:t>
          </a:r>
          <a:r>
            <a:rPr lang="es-ES" sz="2000" kern="1200" smtClean="0">
              <a:solidFill>
                <a:schemeClr val="tx1"/>
              </a:solidFill>
            </a:rPr>
            <a:t>: Pseudomona aeruginosa, Mycoplasma, hongos, proteus, corynebacterium urealyticum</a:t>
          </a:r>
          <a:endParaRPr lang="es-ES" sz="2000" kern="1200">
            <a:solidFill>
              <a:schemeClr val="tx1"/>
            </a:solidFill>
          </a:endParaRPr>
        </a:p>
      </dsp:txBody>
      <dsp:txXfrm>
        <a:off x="31795" y="3490016"/>
        <a:ext cx="8227674" cy="587743"/>
      </dsp:txXfrm>
    </dsp:sp>
    <dsp:sp modelId="{591798C8-FDB6-4AC4-8475-E8121A909EDE}">
      <dsp:nvSpPr>
        <dsp:cNvPr id="0" name=""/>
        <dsp:cNvSpPr/>
      </dsp:nvSpPr>
      <dsp:spPr>
        <a:xfrm>
          <a:off x="0" y="4113127"/>
          <a:ext cx="8291264" cy="421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Antibioterapia reciente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571" y="4133698"/>
        <a:ext cx="8250122" cy="38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A9ED6B-8C70-457A-B436-3D88F64EE316}" type="datetimeFigureOut">
              <a:rPr lang="es-ES"/>
              <a:pPr>
                <a:defRPr/>
              </a:pPr>
              <a:t>24/01/2023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FAD22B-85B4-4B01-A139-1A25738909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019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A351A6-E5FC-4988-9808-79323F6C6E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72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1858CEE-690B-4E18-AE2D-918D92C6AA12}" type="slidenum">
              <a:rPr lang="es-ES" smtClean="0"/>
              <a:pPr>
                <a:defRPr/>
              </a:pPr>
              <a:t>1</a:t>
            </a:fld>
            <a:endParaRPr 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A53A559-EFF2-4688-83FD-2A11F7880D1B}" type="slidenum">
              <a:rPr lang="es-ES" smtClean="0"/>
              <a:pPr>
                <a:defRPr/>
              </a:pPr>
              <a:t>20</a:t>
            </a:fld>
            <a:endParaRPr lang="es-ES" smtClean="0"/>
          </a:p>
        </p:txBody>
      </p:sp>
      <p:sp>
        <p:nvSpPr>
          <p:cNvPr id="8806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/>
            <a:endParaRPr lang="es-ES_tradnl" altLang="es-ES" smtClean="0"/>
          </a:p>
        </p:txBody>
      </p:sp>
      <p:sp>
        <p:nvSpPr>
          <p:cNvPr id="88069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EAB0202-74D0-41AE-87BA-CC7DB8025B9B}" type="slidenum">
              <a:rPr lang="es-ES" altLang="es-ES" sz="1200">
                <a:ea typeface="MS PGothic" pitchFamily="34" charset="-128"/>
              </a:rPr>
              <a:pPr algn="r" eaLnBrk="1" hangingPunct="1"/>
              <a:t>20</a:t>
            </a:fld>
            <a:endParaRPr lang="es-ES" altLang="es-ES" sz="12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B0A43B-07E8-49B7-A710-24833A95E65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19D226D-A961-4A91-8268-BDE2F26E3851}" type="slidenum">
              <a:rPr lang="es-ES" smtClean="0"/>
              <a:pPr>
                <a:defRPr/>
              </a:pPr>
              <a:t>22</a:t>
            </a:fld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cistitis en la mujer postmenopáusica, sino se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sospecha que exista complicación: recidiva reciente, clínica de más de 7 días de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evolución, sospecha de </a:t>
            </a:r>
            <a:r>
              <a:rPr lang="es-ES" altLang="es-ES" dirty="0" err="1" smtClean="0">
                <a:solidFill>
                  <a:srgbClr val="C00000"/>
                </a:solidFill>
              </a:rPr>
              <a:t>pielonefritis</a:t>
            </a:r>
            <a:r>
              <a:rPr lang="es-ES" altLang="es-ES" dirty="0" smtClean="0">
                <a:solidFill>
                  <a:srgbClr val="C00000"/>
                </a:solidFill>
              </a:rPr>
              <a:t> asintomática (febrícula o deterioro del estado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general), presencia de anomalía urológica subyacente.</a:t>
            </a:r>
          </a:p>
          <a:p>
            <a:endParaRPr lang="es-ES" alt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6EF99-8A14-4B12-97EE-9C67AE774BB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cistitis en la mujer postmenopáusica, sino se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sospecha que exista complicación: recidiva reciente, clínica de más de 7 días de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evolución, sospecha de </a:t>
            </a:r>
            <a:r>
              <a:rPr lang="es-ES" altLang="es-ES" dirty="0" err="1" smtClean="0">
                <a:solidFill>
                  <a:srgbClr val="C00000"/>
                </a:solidFill>
              </a:rPr>
              <a:t>pielonefritis</a:t>
            </a:r>
            <a:r>
              <a:rPr lang="es-ES" altLang="es-ES" dirty="0" smtClean="0">
                <a:solidFill>
                  <a:srgbClr val="C00000"/>
                </a:solidFill>
              </a:rPr>
              <a:t> asintomática (febrícula o deterioro del estado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general), presencia de anomalía urológica subyacente.</a:t>
            </a:r>
          </a:p>
          <a:p>
            <a:endParaRPr lang="es-ES" alt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6EF99-8A14-4B12-97EE-9C67AE774BB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t" hangingPunct="1"/>
            <a:r>
              <a:rPr lang="es-ES" altLang="es-ES" smtClean="0">
                <a:solidFill>
                  <a:srgbClr val="C00000"/>
                </a:solidFill>
              </a:rPr>
              <a:t>cistitis en la mujer postmenopáusica, sino se</a:t>
            </a:r>
          </a:p>
          <a:p>
            <a:pPr eaLnBrk="1" fontAlgn="t" hangingPunct="1"/>
            <a:r>
              <a:rPr lang="es-ES" altLang="es-ES" smtClean="0">
                <a:solidFill>
                  <a:srgbClr val="C00000"/>
                </a:solidFill>
              </a:rPr>
              <a:t>sospecha que exista complicación: recidiva reciente, clínica de más de 7 días de</a:t>
            </a:r>
          </a:p>
          <a:p>
            <a:pPr eaLnBrk="1" fontAlgn="t" hangingPunct="1"/>
            <a:r>
              <a:rPr lang="es-ES" altLang="es-ES" smtClean="0">
                <a:solidFill>
                  <a:srgbClr val="C00000"/>
                </a:solidFill>
              </a:rPr>
              <a:t>evolución, sospecha de pielonefritis asintomática (febrícula o deterioro del estado</a:t>
            </a:r>
          </a:p>
          <a:p>
            <a:pPr eaLnBrk="1" fontAlgn="t" hangingPunct="1"/>
            <a:r>
              <a:rPr lang="es-ES" altLang="es-ES" smtClean="0">
                <a:solidFill>
                  <a:srgbClr val="C00000"/>
                </a:solidFill>
              </a:rPr>
              <a:t>general), presencia de anomalía urológica subyacente.</a:t>
            </a:r>
          </a:p>
          <a:p>
            <a:endParaRPr lang="es-ES" alt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6EF99-8A14-4B12-97EE-9C67AE774BB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cistitis en la mujer postmenopáusica, sino se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sospecha que exista complicación: recidiva reciente, clínica de más de 7 días de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evolución, sospecha de </a:t>
            </a:r>
            <a:r>
              <a:rPr lang="es-ES" altLang="es-ES" dirty="0" err="1" smtClean="0">
                <a:solidFill>
                  <a:srgbClr val="C00000"/>
                </a:solidFill>
              </a:rPr>
              <a:t>pielonefritis</a:t>
            </a:r>
            <a:r>
              <a:rPr lang="es-ES" altLang="es-ES" dirty="0" smtClean="0">
                <a:solidFill>
                  <a:srgbClr val="C00000"/>
                </a:solidFill>
              </a:rPr>
              <a:t> asintomática (febrícula o deterioro del estado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general), presencia de anomalía urológica subyacente.</a:t>
            </a:r>
          </a:p>
          <a:p>
            <a:endParaRPr lang="es-ES" alt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6EF99-8A14-4B12-97EE-9C67AE774BB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cistitis en la mujer postmenopáusica, sino se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sospecha que exista complicación: recidiva reciente, clínica de más de 7 días de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evolución, sospecha de </a:t>
            </a:r>
            <a:r>
              <a:rPr lang="es-ES" altLang="es-ES" dirty="0" err="1" smtClean="0">
                <a:solidFill>
                  <a:srgbClr val="C00000"/>
                </a:solidFill>
              </a:rPr>
              <a:t>pielonefritis</a:t>
            </a:r>
            <a:r>
              <a:rPr lang="es-ES" altLang="es-ES" dirty="0" smtClean="0">
                <a:solidFill>
                  <a:srgbClr val="C00000"/>
                </a:solidFill>
              </a:rPr>
              <a:t> asintomática (febrícula o deterioro del estado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general), presencia de anomalía urológica subyacente.</a:t>
            </a:r>
          </a:p>
          <a:p>
            <a:endParaRPr lang="es-ES" alt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6EF99-8A14-4B12-97EE-9C67AE774BB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cistitis en la mujer postmenopáusica, sino se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sospecha que exista complicación: recidiva reciente, clínica de más de 7 días de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evolución, sospecha de </a:t>
            </a:r>
            <a:r>
              <a:rPr lang="es-ES" altLang="es-ES" dirty="0" err="1" smtClean="0">
                <a:solidFill>
                  <a:srgbClr val="C00000"/>
                </a:solidFill>
              </a:rPr>
              <a:t>pielonefritis</a:t>
            </a:r>
            <a:r>
              <a:rPr lang="es-ES" altLang="es-ES" dirty="0" smtClean="0">
                <a:solidFill>
                  <a:srgbClr val="C00000"/>
                </a:solidFill>
              </a:rPr>
              <a:t> asintomática (febrícula o deterioro del estado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general), presencia de anomalía urológica subyacente.</a:t>
            </a:r>
          </a:p>
          <a:p>
            <a:endParaRPr lang="es-ES" alt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6EF99-8A14-4B12-97EE-9C67AE774BB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cistitis en la mujer postmenopáusica, sino se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sospecha que exista complicación: recidiva reciente, clínica de más de 7 días de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evolución, sospecha de </a:t>
            </a:r>
            <a:r>
              <a:rPr lang="es-ES" altLang="es-ES" dirty="0" err="1" smtClean="0">
                <a:solidFill>
                  <a:srgbClr val="C00000"/>
                </a:solidFill>
              </a:rPr>
              <a:t>pielonefritis</a:t>
            </a:r>
            <a:r>
              <a:rPr lang="es-ES" altLang="es-ES" dirty="0" smtClean="0">
                <a:solidFill>
                  <a:srgbClr val="C00000"/>
                </a:solidFill>
              </a:rPr>
              <a:t> asintomática (febrícula o deterioro del estado</a:t>
            </a:r>
          </a:p>
          <a:p>
            <a:pPr eaLnBrk="1" fontAlgn="t" hangingPunct="1"/>
            <a:r>
              <a:rPr lang="es-ES" altLang="es-ES" dirty="0" smtClean="0">
                <a:solidFill>
                  <a:srgbClr val="C00000"/>
                </a:solidFill>
              </a:rPr>
              <a:t>general), presencia de anomalía urológica subyacente.</a:t>
            </a:r>
          </a:p>
          <a:p>
            <a:endParaRPr lang="es-ES" alt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6EF99-8A14-4B12-97EE-9C67AE774BB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351A6-E5FC-4988-9808-79323F6C6E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0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4928D1A-9866-4E69-9B4C-834B436FF0BD}" type="slidenum">
              <a:rPr lang="es-ES" altLang="es-ES" sz="1200">
                <a:ea typeface="MS PGothic" pitchFamily="34" charset="-128"/>
              </a:rPr>
              <a:pPr algn="r" eaLnBrk="1" hangingPunct="1"/>
              <a:t>58</a:t>
            </a:fld>
            <a:endParaRPr lang="es-ES" altLang="es-ES" sz="1200">
              <a:ea typeface="MS PGothic" pitchFamily="34" charset="-128"/>
            </a:endParaRPr>
          </a:p>
        </p:txBody>
      </p:sp>
      <p:sp>
        <p:nvSpPr>
          <p:cNvPr id="8192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2 Marcador de notas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/>
          <a:lstStyle/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Sondaje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vesical</a:t>
            </a:r>
          </a:p>
          <a:p>
            <a:pPr eaLnBrk="1" hangingPunct="1">
              <a:defRPr/>
            </a:pP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</a:rPr>
              <a:t>Uropatía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(litiasis y cualquier anomalía anatómica o funcional de las vías urinarias)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Antibioterapia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reciente</a:t>
            </a:r>
          </a:p>
          <a:p>
            <a:pPr eaLnBrk="1" hangingPunct="1">
              <a:defRPr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Infección adquirida en el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hospital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Hospitalización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reciente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Manipulación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urológica reciente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Otros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procedimientos invasivos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ITU previa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en el último mes o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recurrente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(&gt;3 episodios/año ó &gt;2/semestre)</a:t>
            </a:r>
          </a:p>
          <a:p>
            <a:pPr eaLnBrk="1" hangingPunct="1">
              <a:defRPr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Institucionalización en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residencia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Diabetes mellitus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Insuficiencia renal crónica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Inmunodepresión grave</a:t>
            </a:r>
          </a:p>
          <a:p>
            <a:pPr eaLnBrk="1" hangingPunct="1">
              <a:defRPr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Edad superior a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65 años</a:t>
            </a:r>
          </a:p>
          <a:p>
            <a:pPr eaLnBrk="1" hangingPunct="1">
              <a:defRPr/>
            </a:pPr>
            <a:endParaRPr lang="es-ES" dirty="0" smtClean="0"/>
          </a:p>
          <a:p>
            <a:pPr eaLnBrk="1" hangingPunct="1">
              <a:defRPr/>
            </a:pPr>
            <a:endParaRPr lang="es-ES_tradnl" dirty="0" smtClean="0">
              <a:latin typeface="Arial" pitchFamily="34" charset="0"/>
            </a:endParaRPr>
          </a:p>
        </p:txBody>
      </p:sp>
      <p:sp>
        <p:nvSpPr>
          <p:cNvPr id="81925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ED99A7-F423-4490-9885-65D407458851}" type="slidenum">
              <a:rPr lang="es-ES" altLang="es-ES" sz="1200">
                <a:ea typeface="MS PGothic" pitchFamily="34" charset="-128"/>
              </a:rPr>
              <a:pPr algn="r" eaLnBrk="1" hangingPunct="1"/>
              <a:t>58</a:t>
            </a:fld>
            <a:endParaRPr lang="es-ES" altLang="es-ES" sz="12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24F53-D368-48BA-853B-3293F3A88BB6}" type="slidenum">
              <a:rPr lang="es-ES" smtClean="0"/>
              <a:pPr>
                <a:defRPr/>
              </a:pPr>
              <a:t>64</a:t>
            </a:fld>
            <a:endParaRPr lang="es-ES" smtClean="0"/>
          </a:p>
        </p:txBody>
      </p:sp>
      <p:sp>
        <p:nvSpPr>
          <p:cNvPr id="11366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8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/>
            <a:endParaRPr lang="es-ES_tradnl" altLang="es-ES" smtClean="0"/>
          </a:p>
        </p:txBody>
      </p:sp>
      <p:sp>
        <p:nvSpPr>
          <p:cNvPr id="113669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ABA68F1-8CE2-461F-B806-3A00FF366F62}" type="slidenum">
              <a:rPr lang="es-ES" altLang="es-ES" sz="1200"/>
              <a:pPr algn="r" eaLnBrk="1" hangingPunct="1"/>
              <a:t>64</a:t>
            </a:fld>
            <a:endParaRPr lang="es-ES" altLang="es-E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98308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86D5E84-F08D-4D0A-B6C8-5A11884E10B5}" type="slidenum">
              <a:rPr lang="es-ES" altLang="es-ES" sz="1200">
                <a:latin typeface="Calibri" pitchFamily="34" charset="0"/>
              </a:rPr>
              <a:pPr algn="r" eaLnBrk="1" hangingPunct="1"/>
              <a:t>73</a:t>
            </a:fld>
            <a:endParaRPr lang="es-ES" alt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06F193-7138-42FE-AB15-0487DBC3335E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2CC229-8696-4B1C-A2D2-11905EE8F842}" type="slidenum">
              <a:rPr lang="es-ES" smtClean="0"/>
              <a:pPr>
                <a:defRPr/>
              </a:pPr>
              <a:t>77</a:t>
            </a:fld>
            <a:endParaRPr lang="es-ES" smtClean="0"/>
          </a:p>
        </p:txBody>
      </p:sp>
      <p:sp>
        <p:nvSpPr>
          <p:cNvPr id="10649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500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/>
            <a:r>
              <a:rPr lang="pt-BR" altLang="es-ES" smtClean="0"/>
              <a:t>Empírico: Fosfomicina trometanol 3g o monodosis de aminoglucósido (240 mg IM de gentamicina o 100 mg IM de tobramicina)</a:t>
            </a:r>
          </a:p>
          <a:p>
            <a:pPr eaLnBrk="1" hangingPunct="1"/>
            <a:r>
              <a:rPr lang="pt-BR" altLang="es-ES" smtClean="0"/>
              <a:t>Si FR endocarditis: pautas habituales de profilaxis</a:t>
            </a:r>
          </a:p>
          <a:p>
            <a:pPr eaLnBrk="1" hangingPunct="1"/>
            <a:r>
              <a:rPr lang="es-ES_tradnl" altLang="es-ES" smtClean="0"/>
              <a:t>Mejor urocultivo</a:t>
            </a:r>
          </a:p>
        </p:txBody>
      </p:sp>
      <p:sp>
        <p:nvSpPr>
          <p:cNvPr id="106501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60657E8-DF37-4F72-B177-5BCBD8E67A2D}" type="slidenum">
              <a:rPr lang="es-ES" altLang="es-ES" sz="1200">
                <a:ea typeface="MS PGothic" pitchFamily="34" charset="-128"/>
              </a:rPr>
              <a:pPr algn="r" eaLnBrk="1" hangingPunct="1"/>
              <a:t>77</a:t>
            </a:fld>
            <a:endParaRPr lang="es-ES" altLang="es-ES" sz="12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0588B8A-352A-467C-808C-77CE4B4CF4E0}" type="slidenum">
              <a:rPr lang="es-ES" altLang="es-ES" sz="1200">
                <a:ea typeface="MS PGothic" pitchFamily="34" charset="-128"/>
              </a:rPr>
              <a:pPr algn="r" eaLnBrk="1" hangingPunct="1"/>
              <a:t>78</a:t>
            </a:fld>
            <a:endParaRPr lang="es-ES" altLang="es-ES" sz="1200">
              <a:ea typeface="MS PGothic" pitchFamily="34" charset="-128"/>
            </a:endParaRPr>
          </a:p>
        </p:txBody>
      </p:sp>
      <p:sp>
        <p:nvSpPr>
          <p:cNvPr id="10547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6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/>
            <a:endParaRPr lang="es-ES_tradnl" altLang="es-ES" smtClean="0"/>
          </a:p>
        </p:txBody>
      </p:sp>
      <p:sp>
        <p:nvSpPr>
          <p:cNvPr id="105477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F9E7D6C-4BB8-4B52-85F5-C8D8E0777AFD}" type="slidenum">
              <a:rPr lang="es-ES" altLang="es-ES" sz="1200">
                <a:ea typeface="MS PGothic" pitchFamily="34" charset="-128"/>
              </a:rPr>
              <a:pPr algn="r" eaLnBrk="1" hangingPunct="1"/>
              <a:t>78</a:t>
            </a:fld>
            <a:endParaRPr lang="es-ES" altLang="es-ES" sz="12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/>
              <a:t>Tenke P, Kovacs B, Bjerklund Johansen TE, Matsumoto T, Tambyah PA, Naber KG. European and Asian guidelines on management and prevention of catheter-associated urinary tract infections.</a:t>
            </a:r>
          </a:p>
          <a:p>
            <a:r>
              <a:rPr lang="es-ES" altLang="es-ES" smtClean="0"/>
              <a:t>Int J Antimicrob Agents. 2008 Feb;31 Suppl 1:S68-78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392C96-15CE-47F2-ABD9-99A0D4945EF1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/>
              <a:t>Tenke P, Kovacs B, Bjerklund Johansen TE, Matsumoto T, Tambyah PA, Naber KG. European and Asian guidelines on management and prevention of catheter-associated urinary tract infections.</a:t>
            </a:r>
          </a:p>
          <a:p>
            <a:r>
              <a:rPr lang="es-ES" altLang="es-ES" smtClean="0"/>
              <a:t>Int J Antimicrob Agents. 2008 Feb;31 Suppl 1:S68-78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048979-1F09-4561-8564-856FA2160EDB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/>
              <a:t>Tenke P, Kovacs B, Bjerklund Johansen TE, Matsumoto T, Tambyah PA, Naber KG. European and Asian guidelines on management and prevention of catheter-associated urinary tract infections.</a:t>
            </a:r>
          </a:p>
          <a:p>
            <a:r>
              <a:rPr lang="es-ES" altLang="es-ES" smtClean="0"/>
              <a:t>Int J Antimicrob Agents. 2008 Feb;31 Suppl 1:S68-78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8D84C-15BB-43C1-83AB-5883A6DF8F48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40161F-A137-4A49-838E-47811944204F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7CE7F29-3C1F-45D0-A789-38FC755633F7}" type="slidenum">
              <a:rPr lang="es-ES" smtClean="0"/>
              <a:pPr>
                <a:defRPr/>
              </a:pPr>
              <a:t>5</a:t>
            </a:fld>
            <a:endParaRPr lang="es-ES" smtClean="0"/>
          </a:p>
        </p:txBody>
      </p:sp>
      <p:sp>
        <p:nvSpPr>
          <p:cNvPr id="8089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/>
            <a:endParaRPr lang="es-ES_tradnl" altLang="es-ES" smtClean="0"/>
          </a:p>
        </p:txBody>
      </p:sp>
      <p:sp>
        <p:nvSpPr>
          <p:cNvPr id="80901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D09ED5E-397C-426B-8040-FA5D8DE1A7D3}" type="slidenum">
              <a:rPr lang="es-ES" altLang="es-ES" sz="1200">
                <a:ea typeface="MS PGothic" pitchFamily="34" charset="-128"/>
              </a:rPr>
              <a:pPr algn="r" eaLnBrk="1" hangingPunct="1"/>
              <a:t>5</a:t>
            </a:fld>
            <a:endParaRPr lang="es-ES" altLang="es-ES" sz="12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A800D36-C0D3-4FF6-98DC-A79DB0331FFB}" type="slidenum">
              <a:rPr lang="es-ES" altLang="es-ES" sz="1200">
                <a:ea typeface="MS PGothic" pitchFamily="34" charset="-128"/>
              </a:rPr>
              <a:pPr algn="r" eaLnBrk="1" hangingPunct="1"/>
              <a:t>90</a:t>
            </a:fld>
            <a:endParaRPr lang="es-ES" altLang="es-ES" sz="1200">
              <a:ea typeface="MS PGothic" pitchFamily="34" charset="-128"/>
            </a:endParaRPr>
          </a:p>
        </p:txBody>
      </p:sp>
      <p:sp>
        <p:nvSpPr>
          <p:cNvPr id="10137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80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/>
            <a:endParaRPr lang="es-ES_tradnl" altLang="es-ES" smtClean="0"/>
          </a:p>
        </p:txBody>
      </p:sp>
      <p:sp>
        <p:nvSpPr>
          <p:cNvPr id="101381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7DFED9E-94D8-4277-8616-6A72FEE23E23}" type="slidenum">
              <a:rPr lang="es-ES" altLang="es-ES" sz="1200">
                <a:ea typeface="MS PGothic" pitchFamily="34" charset="-128"/>
              </a:rPr>
              <a:pPr algn="r" eaLnBrk="1" hangingPunct="1"/>
              <a:t>90</a:t>
            </a:fld>
            <a:endParaRPr lang="es-ES" altLang="es-ES" sz="12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BACE3-07E3-45E7-A692-3C9A488205D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/>
            <a:endParaRPr lang="es-ES_tradnl" altLang="es-ES" smtClean="0"/>
          </a:p>
        </p:txBody>
      </p:sp>
      <p:sp>
        <p:nvSpPr>
          <p:cNvPr id="126980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37FB52-1F21-422C-86BA-F98E841E15B1}" type="slidenum">
              <a:rPr lang="es-ES" smtClean="0"/>
              <a:pPr>
                <a:defRPr/>
              </a:pPr>
              <a:t>103</a:t>
            </a:fld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35027-7E07-4825-934E-CA17BC48655E}" type="slidenum">
              <a:rPr lang="es-ES" smtClean="0"/>
              <a:pPr>
                <a:defRPr/>
              </a:pPr>
              <a:t>105</a:t>
            </a:fld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EB0B32E-A3ED-4EA3-A985-73886091E203}" type="slidenum">
              <a:rPr lang="es-ES" altLang="es-ES" sz="1200"/>
              <a:pPr algn="r" eaLnBrk="1" hangingPunct="1"/>
              <a:t>107</a:t>
            </a:fld>
            <a:endParaRPr lang="es-ES" altLang="es-ES" sz="1200"/>
          </a:p>
        </p:txBody>
      </p:sp>
      <p:sp>
        <p:nvSpPr>
          <p:cNvPr id="12288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4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/>
            <a:endParaRPr lang="es-ES_tradnl" altLang="es-ES" smtClean="0"/>
          </a:p>
        </p:txBody>
      </p:sp>
      <p:sp>
        <p:nvSpPr>
          <p:cNvPr id="122885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0296E20-0DBF-4957-8E8E-0C841867B1E7}" type="slidenum">
              <a:rPr lang="es-ES" altLang="es-ES" sz="1200"/>
              <a:pPr algn="r" eaLnBrk="1" hangingPunct="1"/>
              <a:t>107</a:t>
            </a:fld>
            <a:endParaRPr lang="es-ES" alt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/>
            <a:endParaRPr lang="es-ES_tradnl" altLang="es-ES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C9C0397-78AE-4783-AF2F-1280AD1C0587}" type="slidenum">
              <a:rPr lang="es-ES" smtClean="0"/>
              <a:pPr>
                <a:defRPr/>
              </a:pPr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4928D1A-9866-4E69-9B4C-834B436FF0BD}" type="slidenum">
              <a:rPr lang="es-ES" altLang="es-ES" sz="1200">
                <a:ea typeface="MS PGothic" pitchFamily="34" charset="-128"/>
              </a:rPr>
              <a:pPr algn="r" eaLnBrk="1" hangingPunct="1"/>
              <a:t>7</a:t>
            </a:fld>
            <a:endParaRPr lang="es-ES" altLang="es-ES" sz="1200">
              <a:ea typeface="MS PGothic" pitchFamily="34" charset="-128"/>
            </a:endParaRPr>
          </a:p>
        </p:txBody>
      </p:sp>
      <p:sp>
        <p:nvSpPr>
          <p:cNvPr id="8192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2 Marcador de notas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/>
          <a:lstStyle/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Sondaje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vesical</a:t>
            </a:r>
          </a:p>
          <a:p>
            <a:pPr eaLnBrk="1" hangingPunct="1">
              <a:defRPr/>
            </a:pP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</a:rPr>
              <a:t>Uropatía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(litiasis y cualquier anomalía anatómica o funcional de las vías urinarias)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Antibioterapia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reciente</a:t>
            </a:r>
          </a:p>
          <a:p>
            <a:pPr eaLnBrk="1" hangingPunct="1">
              <a:defRPr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Infección adquirida en el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hospital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Hospitalización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reciente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Manipulación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urológica reciente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Otros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procedimientos invasivos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ITU previa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en el último mes o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recurrente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(&gt;3 episodios/año ó &gt;2/semestre)</a:t>
            </a:r>
          </a:p>
          <a:p>
            <a:pPr eaLnBrk="1" hangingPunct="1">
              <a:defRPr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Institucionalización en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residencia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Diabetes mellitus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Insuficiencia renal crónica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Inmunodepresión grave</a:t>
            </a:r>
          </a:p>
          <a:p>
            <a:pPr eaLnBrk="1" hangingPunct="1">
              <a:defRPr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Edad superior a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65 años</a:t>
            </a:r>
          </a:p>
          <a:p>
            <a:pPr eaLnBrk="1" hangingPunct="1">
              <a:defRPr/>
            </a:pPr>
            <a:endParaRPr lang="es-ES" dirty="0" smtClean="0"/>
          </a:p>
          <a:p>
            <a:pPr eaLnBrk="1" hangingPunct="1">
              <a:defRPr/>
            </a:pPr>
            <a:endParaRPr lang="es-ES_tradnl" dirty="0" smtClean="0">
              <a:latin typeface="Arial" pitchFamily="34" charset="0"/>
            </a:endParaRPr>
          </a:p>
        </p:txBody>
      </p:sp>
      <p:sp>
        <p:nvSpPr>
          <p:cNvPr id="81925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ED99A7-F423-4490-9885-65D407458851}" type="slidenum">
              <a:rPr lang="es-ES" altLang="es-ES" sz="1200">
                <a:ea typeface="MS PGothic" pitchFamily="34" charset="-128"/>
              </a:rPr>
              <a:pPr algn="r" eaLnBrk="1" hangingPunct="1"/>
              <a:t>7</a:t>
            </a:fld>
            <a:endParaRPr lang="es-ES" altLang="es-ES" sz="12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4928D1A-9866-4E69-9B4C-834B436FF0BD}" type="slidenum">
              <a:rPr lang="es-ES" altLang="es-ES" sz="1200">
                <a:ea typeface="MS PGothic" pitchFamily="34" charset="-128"/>
              </a:rPr>
              <a:pPr algn="r" eaLnBrk="1" hangingPunct="1"/>
              <a:t>8</a:t>
            </a:fld>
            <a:endParaRPr lang="es-ES" altLang="es-ES" sz="1200">
              <a:ea typeface="MS PGothic" pitchFamily="34" charset="-128"/>
            </a:endParaRPr>
          </a:p>
        </p:txBody>
      </p:sp>
      <p:sp>
        <p:nvSpPr>
          <p:cNvPr id="8192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2 Marcador de notas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/>
          <a:lstStyle/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Sondaje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vesical</a:t>
            </a:r>
          </a:p>
          <a:p>
            <a:pPr eaLnBrk="1" hangingPunct="1">
              <a:defRPr/>
            </a:pP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</a:rPr>
              <a:t>Uropatía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(litiasis y cualquier anomalía anatómica o funcional de las vías urinarias)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Antibioterapia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reciente</a:t>
            </a:r>
          </a:p>
          <a:p>
            <a:pPr eaLnBrk="1" hangingPunct="1">
              <a:defRPr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Infección adquirida en el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hospital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Hospitalización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reciente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Manipulación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urológica reciente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Otros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procedimientos invasivos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ITU previa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en el último mes o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recurrente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(&gt;3 episodios/año ó &gt;2/semestre)</a:t>
            </a:r>
          </a:p>
          <a:p>
            <a:pPr eaLnBrk="1" hangingPunct="1">
              <a:defRPr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Institucionalización en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residencia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Diabetes mellitus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Insuficiencia renal crónica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Inmunodepresión grave</a:t>
            </a:r>
          </a:p>
          <a:p>
            <a:pPr eaLnBrk="1" hangingPunct="1">
              <a:defRPr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Edad superior a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65 años</a:t>
            </a:r>
          </a:p>
          <a:p>
            <a:pPr eaLnBrk="1" hangingPunct="1">
              <a:defRPr/>
            </a:pPr>
            <a:endParaRPr lang="es-ES" dirty="0" smtClean="0"/>
          </a:p>
          <a:p>
            <a:pPr eaLnBrk="1" hangingPunct="1">
              <a:defRPr/>
            </a:pPr>
            <a:endParaRPr lang="es-ES_tradnl" dirty="0" smtClean="0">
              <a:latin typeface="Arial" pitchFamily="34" charset="0"/>
            </a:endParaRPr>
          </a:p>
        </p:txBody>
      </p:sp>
      <p:sp>
        <p:nvSpPr>
          <p:cNvPr id="81925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ED99A7-F423-4490-9885-65D407458851}" type="slidenum">
              <a:rPr lang="es-ES" altLang="es-ES" sz="1200">
                <a:ea typeface="MS PGothic" pitchFamily="34" charset="-128"/>
              </a:rPr>
              <a:pPr algn="r" eaLnBrk="1" hangingPunct="1"/>
              <a:t>8</a:t>
            </a:fld>
            <a:endParaRPr lang="es-ES" altLang="es-ES" sz="12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>
              <a:spcBef>
                <a:spcPct val="0"/>
              </a:spcBef>
            </a:pPr>
            <a:r>
              <a:rPr lang="en-US" altLang="es-ES" dirty="0" smtClean="0"/>
              <a:t>Bent S, </a:t>
            </a:r>
            <a:r>
              <a:rPr lang="en-US" altLang="es-ES" dirty="0" err="1" smtClean="0"/>
              <a:t>Nallamothu</a:t>
            </a:r>
            <a:r>
              <a:rPr lang="en-US" altLang="es-ES" dirty="0" smtClean="0"/>
              <a:t> BK, </a:t>
            </a:r>
            <a:r>
              <a:rPr lang="en-US" altLang="es-ES" dirty="0" err="1" smtClean="0"/>
              <a:t>Simel</a:t>
            </a:r>
            <a:r>
              <a:rPr lang="en-US" altLang="es-ES" dirty="0" smtClean="0"/>
              <a:t> DL, </a:t>
            </a:r>
            <a:r>
              <a:rPr lang="en-US" altLang="es-ES" dirty="0" err="1" smtClean="0"/>
              <a:t>Fihn</a:t>
            </a:r>
            <a:r>
              <a:rPr lang="en-US" altLang="es-ES" dirty="0" smtClean="0"/>
              <a:t> SD, Saint S.</a:t>
            </a:r>
            <a:r>
              <a:rPr lang="es-ES" altLang="es-ES" dirty="0" smtClean="0"/>
              <a:t>. </a:t>
            </a:r>
            <a:r>
              <a:rPr lang="en-US" altLang="es-ES" dirty="0" smtClean="0"/>
              <a:t>Does this woman have an acute uncomplicated urinary tract infection?. JAMA. 2002 May 22-29;287(20):2701-10.</a:t>
            </a:r>
          </a:p>
          <a:p>
            <a:pPr eaLnBrk="1" hangingPunct="1">
              <a:spcBef>
                <a:spcPct val="0"/>
              </a:spcBef>
            </a:pPr>
            <a:r>
              <a:rPr lang="en-US" altLang="es-ES" dirty="0" err="1" smtClean="0"/>
              <a:t>Giesen</a:t>
            </a:r>
            <a:r>
              <a:rPr lang="en-US" altLang="es-ES" dirty="0" smtClean="0"/>
              <a:t> LG, Cousins G, </a:t>
            </a:r>
            <a:r>
              <a:rPr lang="en-US" altLang="es-ES" dirty="0" err="1" smtClean="0"/>
              <a:t>Dimitrov</a:t>
            </a:r>
            <a:r>
              <a:rPr lang="en-US" altLang="es-ES" dirty="0" smtClean="0"/>
              <a:t> BD, van de </a:t>
            </a:r>
            <a:r>
              <a:rPr lang="en-US" altLang="es-ES" dirty="0" err="1" smtClean="0"/>
              <a:t>Laar</a:t>
            </a:r>
            <a:r>
              <a:rPr lang="en-US" altLang="es-ES" dirty="0" smtClean="0"/>
              <a:t> FA, Fahey T. Predicting acute uncomplicated urinary tract infection in women: a systematic review of the diagnostic accuracy of symptoms and signs. BMC Fam </a:t>
            </a:r>
            <a:r>
              <a:rPr lang="en-US" altLang="es-ES" dirty="0" err="1" smtClean="0"/>
              <a:t>Pract</a:t>
            </a:r>
            <a:r>
              <a:rPr lang="en-US" altLang="es-ES" dirty="0" smtClean="0"/>
              <a:t>. 2010 Oct 24;11:78</a:t>
            </a:r>
          </a:p>
          <a:p>
            <a:pPr eaLnBrk="1" hangingPunct="1">
              <a:spcBef>
                <a:spcPct val="0"/>
              </a:spcBef>
            </a:pPr>
            <a:r>
              <a:rPr lang="en-US" altLang="es-ES" dirty="0" smtClean="0"/>
              <a:t>Med </a:t>
            </a:r>
            <a:r>
              <a:rPr lang="en-US" altLang="es-ES" dirty="0" err="1" smtClean="0"/>
              <a:t>Decis</a:t>
            </a:r>
            <a:r>
              <a:rPr lang="en-US" altLang="es-ES" dirty="0" smtClean="0"/>
              <a:t> Making. 2011 May-Jun;31(3):405-11. </a:t>
            </a:r>
            <a:r>
              <a:rPr lang="en-US" altLang="es-ES" dirty="0" err="1" smtClean="0"/>
              <a:t>Epub</a:t>
            </a:r>
            <a:r>
              <a:rPr lang="en-US" altLang="es-ES" dirty="0" smtClean="0"/>
              <a:t> 2010 Dec 29.</a:t>
            </a:r>
          </a:p>
          <a:p>
            <a:pPr eaLnBrk="1" hangingPunct="1">
              <a:spcBef>
                <a:spcPct val="0"/>
              </a:spcBef>
            </a:pPr>
            <a:r>
              <a:rPr lang="en-US" altLang="es-ES" dirty="0" smtClean="0"/>
              <a:t>Overestimation error and unnecessary antibiotic prescriptions for acute cystitis in adult women.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s-ES" dirty="0" err="1" smtClean="0"/>
              <a:t>McIsaac</a:t>
            </a:r>
            <a:r>
              <a:rPr lang="en-US" altLang="es-ES" dirty="0" smtClean="0"/>
              <a:t> WJ,</a:t>
            </a:r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50D4FC-C2D7-4070-816C-B987B2C4A863}" type="slidenum">
              <a:rPr lang="es-ES" smtClean="0"/>
              <a:pPr>
                <a:defRPr/>
              </a:pPr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BF3D49F-18D4-4691-9624-5DD443B0D953}" type="slidenum">
              <a:rPr lang="es-ES" smtClean="0"/>
              <a:pPr>
                <a:defRPr/>
              </a:pPr>
              <a:t>12</a:t>
            </a:fld>
            <a:endParaRPr lang="es-ES" smtClean="0"/>
          </a:p>
        </p:txBody>
      </p:sp>
      <p:sp>
        <p:nvSpPr>
          <p:cNvPr id="8601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>
                <a:solidFill>
                  <a:srgbClr val="003300"/>
                </a:solidFill>
              </a:rPr>
              <a:t>EN DIABÉTICOS</a:t>
            </a:r>
            <a:r>
              <a:rPr dirty="0" smtClean="0"/>
              <a:t> la concordancia entre la tira reactiva-sedimento-cultivo es baja, por lo que </a:t>
            </a:r>
            <a:r>
              <a:rPr dirty="0" smtClean="0">
                <a:solidFill>
                  <a:srgbClr val="FF9933"/>
                </a:solidFill>
              </a:rPr>
              <a:t>se recomienda sedimento de orina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</a:rPr>
              <a:t>Falsos (+) diuréticos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</a:rPr>
              <a:t>UROCULTIVO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Falsos positivos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- </a:t>
            </a:r>
            <a:r>
              <a:rPr dirty="0" err="1" smtClean="0"/>
              <a:t>Contaminacion</a:t>
            </a:r>
            <a:r>
              <a:rPr dirty="0" smtClean="0"/>
              <a:t> con </a:t>
            </a:r>
            <a:r>
              <a:rPr dirty="0" err="1" smtClean="0"/>
              <a:t>secrecion</a:t>
            </a:r>
            <a:r>
              <a:rPr dirty="0" smtClean="0"/>
              <a:t> </a:t>
            </a:r>
            <a:r>
              <a:rPr dirty="0" err="1" smtClean="0"/>
              <a:t>vulvovaginal</a:t>
            </a: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- Orina no refrigerada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- </a:t>
            </a:r>
            <a:r>
              <a:rPr dirty="0" err="1" smtClean="0"/>
              <a:t>Contaminacion</a:t>
            </a:r>
            <a:r>
              <a:rPr dirty="0" smtClean="0"/>
              <a:t> de los </a:t>
            </a:r>
            <a:r>
              <a:rPr dirty="0" err="1" smtClean="0"/>
              <a:t>antisepticos</a:t>
            </a:r>
            <a:r>
              <a:rPr dirty="0" smtClean="0"/>
              <a:t> utilizados</a:t>
            </a:r>
          </a:p>
          <a:p>
            <a:pPr marL="174708" indent="-174708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dirty="0" smtClean="0"/>
              <a:t>Error de laboratorio</a:t>
            </a:r>
          </a:p>
          <a:p>
            <a:pPr marL="174708" indent="-174708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dirty="0" smtClean="0"/>
              <a:t>FALSOS NEGATIVOS: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Tratamiento </a:t>
            </a:r>
            <a:r>
              <a:rPr dirty="0" err="1" smtClean="0"/>
              <a:t>antibiotico</a:t>
            </a:r>
            <a:r>
              <a:rPr dirty="0" smtClean="0"/>
              <a:t> previo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- Arrastre de </a:t>
            </a:r>
            <a:r>
              <a:rPr dirty="0" err="1" smtClean="0"/>
              <a:t>antisepticos</a:t>
            </a:r>
            <a:r>
              <a:rPr dirty="0" smtClean="0"/>
              <a:t> utilizados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en la higiene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- </a:t>
            </a:r>
            <a:r>
              <a:rPr dirty="0" err="1" smtClean="0"/>
              <a:t>Obstruccion</a:t>
            </a:r>
            <a:r>
              <a:rPr dirty="0" smtClean="0"/>
              <a:t> </a:t>
            </a:r>
            <a:r>
              <a:rPr dirty="0" err="1" smtClean="0"/>
              <a:t>ureteral</a:t>
            </a:r>
            <a:r>
              <a:rPr dirty="0" smtClean="0"/>
              <a:t> completa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(litiasis o </a:t>
            </a:r>
            <a:r>
              <a:rPr dirty="0" err="1" smtClean="0"/>
              <a:t>anomalias</a:t>
            </a:r>
            <a:r>
              <a:rPr dirty="0" smtClean="0"/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- </a:t>
            </a:r>
            <a:r>
              <a:rPr dirty="0" err="1" smtClean="0"/>
              <a:t>Lesion</a:t>
            </a:r>
            <a:r>
              <a:rPr dirty="0" smtClean="0"/>
              <a:t> renal localizada y no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comunicante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- Orinas con </a:t>
            </a:r>
            <a:r>
              <a:rPr dirty="0" err="1" smtClean="0"/>
              <a:t>Ph</a:t>
            </a:r>
            <a:r>
              <a:rPr dirty="0" smtClean="0"/>
              <a:t> &lt;5 o &gt;8.5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- Densidad urinaria &lt; 1003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- </a:t>
            </a:r>
            <a:r>
              <a:rPr dirty="0" err="1" smtClean="0"/>
              <a:t>Microorganismos</a:t>
            </a:r>
            <a:r>
              <a:rPr dirty="0" smtClean="0"/>
              <a:t> que requieran medios especiales para su desarrollo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- </a:t>
            </a:r>
            <a:r>
              <a:rPr dirty="0" err="1" smtClean="0"/>
              <a:t>Retencion</a:t>
            </a:r>
            <a:r>
              <a:rPr dirty="0" smtClean="0"/>
              <a:t> menor a 3 horas.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Fuente: Levy </a:t>
            </a:r>
            <a:r>
              <a:rPr dirty="0" err="1" smtClean="0"/>
              <a:t>Hara</a:t>
            </a:r>
            <a:r>
              <a:rPr dirty="0" smtClean="0"/>
              <a:t> G, y cols. Consenso argentino </a:t>
            </a:r>
            <a:r>
              <a:rPr dirty="0" err="1" smtClean="0"/>
              <a:t>Intersociedades</a:t>
            </a:r>
            <a:r>
              <a:rPr dirty="0" smtClean="0"/>
              <a:t> para el Manejo de la </a:t>
            </a:r>
            <a:r>
              <a:rPr dirty="0" err="1" smtClean="0"/>
              <a:t>Infeccion</a:t>
            </a:r>
            <a:r>
              <a:rPr dirty="0" smtClean="0"/>
              <a:t> del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err="1" smtClean="0">
                <a:latin typeface="Arial" pitchFamily="34" charset="0"/>
              </a:rPr>
              <a:t>Health</a:t>
            </a:r>
            <a:r>
              <a:rPr lang="es-ES_tradnl" dirty="0" smtClean="0">
                <a:latin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</a:rPr>
              <a:t>Technol</a:t>
            </a:r>
            <a:r>
              <a:rPr lang="es-ES_tradnl" dirty="0" smtClean="0">
                <a:latin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</a:rPr>
              <a:t>Assess</a:t>
            </a:r>
            <a:r>
              <a:rPr lang="es-ES_tradnl" dirty="0" smtClean="0">
                <a:latin typeface="Arial" pitchFamily="34" charset="0"/>
              </a:rPr>
              <a:t>. 2009 Mar;13(19):iii-iv, ix-xi, 1-73.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err="1" smtClean="0">
                <a:latin typeface="Arial" pitchFamily="34" charset="0"/>
              </a:rPr>
              <a:t>Dipsticks</a:t>
            </a:r>
            <a:r>
              <a:rPr lang="es-ES_tradnl" dirty="0" smtClean="0">
                <a:latin typeface="Arial" pitchFamily="34" charset="0"/>
              </a:rPr>
              <a:t> and </a:t>
            </a:r>
            <a:r>
              <a:rPr lang="es-ES_tradnl" dirty="0" err="1" smtClean="0">
                <a:latin typeface="Arial" pitchFamily="34" charset="0"/>
              </a:rPr>
              <a:t>diagnostic</a:t>
            </a:r>
            <a:r>
              <a:rPr lang="es-ES_tradnl" dirty="0" smtClean="0">
                <a:latin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</a:rPr>
              <a:t>algorithms</a:t>
            </a:r>
            <a:r>
              <a:rPr lang="es-ES_tradnl" dirty="0" smtClean="0">
                <a:latin typeface="Arial" pitchFamily="34" charset="0"/>
              </a:rPr>
              <a:t> in </a:t>
            </a:r>
            <a:r>
              <a:rPr lang="es-ES_tradnl" dirty="0" err="1" smtClean="0">
                <a:latin typeface="Arial" pitchFamily="34" charset="0"/>
              </a:rPr>
              <a:t>urinary</a:t>
            </a:r>
            <a:r>
              <a:rPr lang="es-ES_tradnl" dirty="0" smtClean="0">
                <a:latin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</a:rPr>
              <a:t>tract</a:t>
            </a:r>
            <a:r>
              <a:rPr lang="es-ES_tradnl" dirty="0" smtClean="0">
                <a:latin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</a:rPr>
              <a:t>infection</a:t>
            </a:r>
            <a:r>
              <a:rPr lang="es-ES_tradnl" dirty="0" smtClean="0">
                <a:latin typeface="Arial" pitchFamily="34" charset="0"/>
              </a:rPr>
              <a:t>: </a:t>
            </a:r>
            <a:r>
              <a:rPr lang="es-ES_tradnl" dirty="0" err="1" smtClean="0">
                <a:latin typeface="Arial" pitchFamily="34" charset="0"/>
              </a:rPr>
              <a:t>development</a:t>
            </a:r>
            <a:r>
              <a:rPr lang="es-ES_tradnl" dirty="0" smtClean="0">
                <a:latin typeface="Arial" pitchFamily="34" charset="0"/>
              </a:rPr>
              <a:t> and </a:t>
            </a:r>
            <a:r>
              <a:rPr lang="es-ES_tradnl" dirty="0" err="1" smtClean="0">
                <a:latin typeface="Arial" pitchFamily="34" charset="0"/>
              </a:rPr>
              <a:t>validation</a:t>
            </a:r>
            <a:r>
              <a:rPr lang="es-ES_tradnl" dirty="0" smtClean="0">
                <a:latin typeface="Arial" pitchFamily="34" charset="0"/>
              </a:rPr>
              <a:t>, </a:t>
            </a:r>
            <a:r>
              <a:rPr lang="es-ES_tradnl" dirty="0" err="1" smtClean="0">
                <a:latin typeface="Arial" pitchFamily="34" charset="0"/>
              </a:rPr>
              <a:t>randomised</a:t>
            </a:r>
            <a:r>
              <a:rPr lang="es-ES_tradnl" dirty="0" smtClean="0">
                <a:latin typeface="Arial" pitchFamily="34" charset="0"/>
              </a:rPr>
              <a:t> trial, </a:t>
            </a:r>
            <a:r>
              <a:rPr lang="es-ES_tradnl" dirty="0" err="1" smtClean="0">
                <a:latin typeface="Arial" pitchFamily="34" charset="0"/>
              </a:rPr>
              <a:t>economic</a:t>
            </a:r>
            <a:r>
              <a:rPr lang="es-ES_tradnl" dirty="0" smtClean="0">
                <a:latin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</a:rPr>
              <a:t>analysis</a:t>
            </a:r>
            <a:r>
              <a:rPr lang="es-ES_tradnl" dirty="0" smtClean="0">
                <a:latin typeface="Arial" pitchFamily="34" charset="0"/>
              </a:rPr>
              <a:t>, </a:t>
            </a:r>
            <a:r>
              <a:rPr lang="es-ES_tradnl" dirty="0" err="1" smtClean="0">
                <a:latin typeface="Arial" pitchFamily="34" charset="0"/>
              </a:rPr>
              <a:t>observational</a:t>
            </a:r>
            <a:r>
              <a:rPr lang="es-ES_tradnl" dirty="0" smtClean="0">
                <a:latin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</a:rPr>
              <a:t>cohort</a:t>
            </a:r>
            <a:r>
              <a:rPr lang="es-ES_tradnl" dirty="0" smtClean="0">
                <a:latin typeface="Arial" pitchFamily="34" charset="0"/>
              </a:rPr>
              <a:t> and </a:t>
            </a:r>
            <a:r>
              <a:rPr lang="es-ES_tradnl" dirty="0" err="1" smtClean="0">
                <a:latin typeface="Arial" pitchFamily="34" charset="0"/>
              </a:rPr>
              <a:t>qualitative</a:t>
            </a:r>
            <a:r>
              <a:rPr lang="es-ES_tradnl" dirty="0" smtClean="0">
                <a:latin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</a:rPr>
              <a:t>study</a:t>
            </a:r>
            <a:r>
              <a:rPr lang="es-ES_tradnl" dirty="0" smtClean="0">
                <a:latin typeface="Arial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</a:rPr>
              <a:t>Little P, Turner S, </a:t>
            </a:r>
            <a:r>
              <a:rPr lang="es-ES_tradnl" dirty="0" err="1" smtClean="0">
                <a:latin typeface="Arial" pitchFamily="34" charset="0"/>
              </a:rPr>
              <a:t>Rumsby</a:t>
            </a:r>
            <a:r>
              <a:rPr lang="es-ES_tradnl" dirty="0" smtClean="0">
                <a:latin typeface="Arial" pitchFamily="34" charset="0"/>
              </a:rPr>
              <a:t> K, Warner G, Moore M, </a:t>
            </a:r>
            <a:r>
              <a:rPr lang="es-ES_tradnl" dirty="0" err="1" smtClean="0">
                <a:latin typeface="Arial" pitchFamily="34" charset="0"/>
              </a:rPr>
              <a:t>Lowes</a:t>
            </a:r>
            <a:r>
              <a:rPr lang="es-ES_tradnl" dirty="0" smtClean="0">
                <a:latin typeface="Arial" pitchFamily="34" charset="0"/>
              </a:rPr>
              <a:t> JA, Smith H, </a:t>
            </a:r>
            <a:r>
              <a:rPr lang="es-ES_tradnl" dirty="0" err="1" smtClean="0">
                <a:latin typeface="Arial" pitchFamily="34" charset="0"/>
              </a:rPr>
              <a:t>Hawke</a:t>
            </a:r>
            <a:r>
              <a:rPr lang="es-ES_tradnl" dirty="0" smtClean="0">
                <a:latin typeface="Arial" pitchFamily="34" charset="0"/>
              </a:rPr>
              <a:t> C, Turner D, </a:t>
            </a:r>
            <a:r>
              <a:rPr lang="es-ES_tradnl" dirty="0" err="1" smtClean="0">
                <a:latin typeface="Arial" pitchFamily="34" charset="0"/>
              </a:rPr>
              <a:t>Leydon</a:t>
            </a:r>
            <a:r>
              <a:rPr lang="es-ES_tradnl" dirty="0" smtClean="0">
                <a:latin typeface="Arial" pitchFamily="34" charset="0"/>
              </a:rPr>
              <a:t> GM, </a:t>
            </a:r>
            <a:r>
              <a:rPr lang="es-ES_tradnl" dirty="0" err="1" smtClean="0">
                <a:latin typeface="Arial" pitchFamily="34" charset="0"/>
              </a:rPr>
              <a:t>Arscott</a:t>
            </a:r>
            <a:r>
              <a:rPr lang="es-ES_tradnl" dirty="0" smtClean="0">
                <a:latin typeface="Arial" pitchFamily="34" charset="0"/>
              </a:rPr>
              <a:t> A, </a:t>
            </a:r>
            <a:r>
              <a:rPr lang="es-ES_tradnl" dirty="0" err="1" smtClean="0">
                <a:latin typeface="Arial" pitchFamily="34" charset="0"/>
              </a:rPr>
              <a:t>Mullee</a:t>
            </a:r>
            <a:r>
              <a:rPr lang="es-ES_tradnl" dirty="0" smtClean="0">
                <a:latin typeface="Arial" pitchFamily="34" charset="0"/>
              </a:rPr>
              <a:t> M.</a:t>
            </a:r>
          </a:p>
        </p:txBody>
      </p:sp>
      <p:sp>
        <p:nvSpPr>
          <p:cNvPr id="86021" name="3 Marcador de número de diapositiva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FED6619-5CD2-4476-A510-36C64DC9A435}" type="slidenum">
              <a:rPr lang="es-ES" altLang="es-ES" sz="1200">
                <a:ea typeface="MS PGothic" pitchFamily="34" charset="-128"/>
              </a:rPr>
              <a:pPr algn="r" eaLnBrk="1" hangingPunct="1"/>
              <a:t>12</a:t>
            </a:fld>
            <a:endParaRPr lang="es-ES" altLang="es-ES" sz="12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>
              <a:spcBef>
                <a:spcPct val="0"/>
              </a:spcBef>
            </a:pPr>
            <a:r>
              <a:rPr lang="es-ES" altLang="es-ES" dirty="0" err="1" smtClean="0"/>
              <a:t>Arch</a:t>
            </a:r>
            <a:r>
              <a:rPr lang="es-ES" altLang="es-ES" dirty="0" smtClean="0"/>
              <a:t> Inter </a:t>
            </a:r>
            <a:r>
              <a:rPr lang="es-ES" altLang="es-ES" dirty="0" err="1" smtClean="0"/>
              <a:t>Med</a:t>
            </a:r>
            <a:r>
              <a:rPr lang="es-ES" altLang="es-ES" dirty="0" smtClean="0"/>
              <a:t>. 2007; 167 (20): 2201-2206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dirty="0" smtClean="0"/>
              <a:t>NITRITOS: exigen </a:t>
            </a:r>
            <a:r>
              <a:rPr lang="es-ES" altLang="es-ES" dirty="0" err="1" smtClean="0"/>
              <a:t>permanneciaq</a:t>
            </a:r>
            <a:r>
              <a:rPr lang="es-ES" altLang="es-ES" dirty="0" smtClean="0"/>
              <a:t> de </a:t>
            </a:r>
            <a:r>
              <a:rPr lang="es-ES" altLang="es-ES" dirty="0" err="1" smtClean="0"/>
              <a:t>orian</a:t>
            </a:r>
            <a:r>
              <a:rPr lang="es-ES" altLang="es-ES" dirty="0" smtClean="0"/>
              <a:t> en vejiga (4 horas)  y no detectar </a:t>
            </a:r>
            <a:r>
              <a:rPr lang="es-ES" altLang="es-ES" dirty="0" err="1" smtClean="0"/>
              <a:t>Pseumononas</a:t>
            </a:r>
            <a:r>
              <a:rPr lang="es-ES" altLang="es-ES" dirty="0" smtClean="0"/>
              <a:t>, </a:t>
            </a:r>
            <a:r>
              <a:rPr lang="es-ES" altLang="es-ES" dirty="0" err="1" smtClean="0"/>
              <a:t>streptococcos</a:t>
            </a:r>
            <a:r>
              <a:rPr lang="es-ES" altLang="es-ES" dirty="0" smtClean="0"/>
              <a:t>, </a:t>
            </a:r>
            <a:r>
              <a:rPr lang="es-ES" altLang="es-ES" dirty="0" err="1" smtClean="0"/>
              <a:t>staphylococcos</a:t>
            </a:r>
            <a:endParaRPr lang="es-ES" altLang="es-ES" dirty="0" smtClean="0"/>
          </a:p>
          <a:p>
            <a:pPr eaLnBrk="1" hangingPunct="1">
              <a:spcBef>
                <a:spcPct val="0"/>
              </a:spcBef>
            </a:pPr>
            <a:r>
              <a:rPr lang="es-ES" altLang="es-ES" dirty="0" smtClean="0"/>
              <a:t>LEUCOCITOS: más sensible, pero  menos </a:t>
            </a:r>
            <a:r>
              <a:rPr lang="es-ES" altLang="es-ES" dirty="0" err="1" smtClean="0"/>
              <a:t>esopecífico</a:t>
            </a:r>
            <a:r>
              <a:rPr lang="es-ES" altLang="es-ES" dirty="0" smtClean="0"/>
              <a:t>,. Puede haber muchos Falsos positivos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" dirty="0" smtClean="0"/>
              <a:t>Nitritos y esteras </a:t>
            </a:r>
            <a:r>
              <a:rPr lang="es-ES" altLang="es-ES" dirty="0" err="1" smtClean="0"/>
              <a:t>leucocitaru</a:t>
            </a:r>
            <a:r>
              <a:rPr lang="es-ES" altLang="es-ES" dirty="0" smtClean="0"/>
              <a:t> aumenta la sensibilidad al 93% y VPN 96-100%</a:t>
            </a:r>
          </a:p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3E8373B-62B6-4064-AA53-86D04780B9A6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altLang="es-ES" smtClean="0"/>
          </a:p>
        </p:txBody>
      </p:sp>
      <p:sp>
        <p:nvSpPr>
          <p:cNvPr id="5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altLang="es-ES" smtClean="0"/>
          </a:p>
        </p:txBody>
      </p:sp>
      <p:sp>
        <p:nvSpPr>
          <p:cNvPr id="6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altLang="es-ES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B1BB-CD2C-4ED4-A661-86DCDD9903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DD734-4D1C-47C2-B5ED-2CE016AE16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7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A70DB-680E-4C5D-A9B1-9D3AFB0BFE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47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9B894-DC5E-4F59-9617-54380408BB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3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imagen prediseñada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21AE6-F4C5-4F98-A9E7-AEFDF8E3D2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0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914400" y="274638"/>
            <a:ext cx="7772400" cy="5745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8BA3-C181-4196-BAB4-6F181E739711}" type="datetimeFigureOut">
              <a:rPr lang="es-ES"/>
              <a:pPr>
                <a:defRPr/>
              </a:pPr>
              <a:t>24/01/2023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76E52-9E99-4FB6-9080-0E96AD169D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87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570FB-0CAD-4347-9ECA-BED54C8DA1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BFADB-A297-4F8C-AFF8-848B6E2FD3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6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44AC-72C1-4C39-AF7D-8F4B5E97C9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6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77C6-1E12-48EA-9313-FCC0B9692E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9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398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9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04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338BC-0C6C-4631-BD72-91FCC562F8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7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377B-2029-4F71-9686-50A5509E86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3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modificar el estilo de texto del patrón</a:t>
            </a:r>
          </a:p>
          <a:p>
            <a:pPr lvl="1"/>
            <a:r>
              <a:rPr lang="en-US" altLang="es-ES" smtClean="0"/>
              <a:t>Segundo nivel</a:t>
            </a:r>
          </a:p>
          <a:p>
            <a:pPr lvl="2"/>
            <a:r>
              <a:rPr lang="en-US" altLang="es-ES" smtClean="0"/>
              <a:t>Tercer nivel</a:t>
            </a:r>
          </a:p>
          <a:p>
            <a:pPr lvl="3"/>
            <a:r>
              <a:rPr lang="en-US" altLang="es-ES" smtClean="0"/>
              <a:t>Cuarto nivel</a:t>
            </a:r>
          </a:p>
          <a:p>
            <a:pPr lvl="4"/>
            <a:r>
              <a:rPr lang="en-US" altLang="es-ES" smtClean="0"/>
              <a:t>Quinto nivel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54FF592-FDB4-457A-8739-E6F66E1CE6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31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S" sz="2400" smtClean="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3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S" sz="2400" smtClean="0">
              <a:latin typeface="Times New Roman" pitchFamily="18" charset="0"/>
            </a:endParaRPr>
          </a:p>
        </p:txBody>
      </p:sp>
      <p:sp>
        <p:nvSpPr>
          <p:cNvPr id="1034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S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88" r:id="rId2"/>
    <p:sldLayoutId id="2147483989" r:id="rId3"/>
    <p:sldLayoutId id="2147483990" r:id="rId4"/>
    <p:sldLayoutId id="2147483991" r:id="rId5"/>
    <p:sldLayoutId id="2147483999" r:id="rId6"/>
    <p:sldLayoutId id="2147484000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400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terra.com/guias2/prostatitis.asp#Biblio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600" y="548680"/>
            <a:ext cx="7416750" cy="1419225"/>
          </a:xfrm>
          <a:solidFill>
            <a:schemeClr val="bg1"/>
          </a:solidFill>
          <a:ln w="22225"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s-ES" sz="4000" dirty="0" smtClean="0"/>
              <a:t>Infecciones del tracto urinari</a:t>
            </a:r>
            <a:r>
              <a:rPr lang="es-ES" sz="4000" dirty="0"/>
              <a:t>o</a:t>
            </a:r>
            <a:endParaRPr lang="es-ES" sz="4000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5111552" y="4869160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Jaime Marín Cañada</a:t>
            </a:r>
          </a:p>
          <a:p>
            <a:r>
              <a:rPr lang="es-ES_tradnl" dirty="0" err="1" smtClean="0"/>
              <a:t>GdT</a:t>
            </a:r>
            <a:r>
              <a:rPr lang="es-ES_tradnl" dirty="0" smtClean="0"/>
              <a:t> Infecciosas </a:t>
            </a:r>
            <a:r>
              <a:rPr lang="es-ES_tradnl" dirty="0" err="1" smtClean="0"/>
              <a:t>SoMaMFyC</a:t>
            </a:r>
            <a:endParaRPr lang="es-ES_tradnl" dirty="0" smtClean="0"/>
          </a:p>
          <a:p>
            <a:r>
              <a:rPr lang="es-ES_tradnl" dirty="0" smtClean="0"/>
              <a:t>Consultorio Brea de Tajo</a:t>
            </a:r>
          </a:p>
          <a:p>
            <a:r>
              <a:rPr lang="es-ES_tradnl" dirty="0" smtClean="0"/>
              <a:t>EAP Villarejo de </a:t>
            </a:r>
            <a:r>
              <a:rPr lang="es-ES_tradnl" dirty="0" err="1" smtClean="0"/>
              <a:t>Salvanés</a:t>
            </a:r>
            <a:endParaRPr lang="es-ES_tradnl" dirty="0" smtClean="0"/>
          </a:p>
          <a:p>
            <a:r>
              <a:rPr lang="es-ES_tradnl" dirty="0" smtClean="0"/>
              <a:t>ENERO 2023</a:t>
            </a:r>
            <a:endParaRPr lang="es-ES" dirty="0"/>
          </a:p>
        </p:txBody>
      </p:sp>
      <p:pic>
        <p:nvPicPr>
          <p:cNvPr id="3074" name="Picture 2" descr="Brea de Ta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16" y="2300104"/>
            <a:ext cx="3097500" cy="206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rea de tajo paisaje mvb producci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8288"/>
            <a:ext cx="399332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rgbClr val="FF0000"/>
                </a:solidFill>
              </a:rPr>
              <a:t>LUISA</a:t>
            </a:r>
            <a:r>
              <a:rPr lang="es-ES_tradnl" dirty="0" smtClean="0"/>
              <a:t>: interrogar sobre síntomas vaginales </a:t>
            </a:r>
            <a:r>
              <a:rPr lang="es-ES_tradnl" dirty="0" smtClean="0"/>
              <a:t>(no   prurito </a:t>
            </a:r>
            <a:r>
              <a:rPr lang="es-ES_tradnl" dirty="0" smtClean="0"/>
              <a:t>genital, </a:t>
            </a:r>
            <a:r>
              <a:rPr lang="es-ES_tradnl" dirty="0" smtClean="0"/>
              <a:t>no leucorrea</a:t>
            </a:r>
            <a:r>
              <a:rPr lang="es-ES_tradnl" dirty="0" smtClean="0"/>
              <a:t>)</a:t>
            </a:r>
          </a:p>
          <a:p>
            <a:pPr>
              <a:defRPr/>
            </a:pPr>
            <a:endParaRPr lang="es-ES_tradnl" dirty="0"/>
          </a:p>
          <a:p>
            <a:pPr>
              <a:defRPr/>
            </a:pPr>
            <a:r>
              <a:rPr lang="es-ES_tradnl" dirty="0" smtClean="0"/>
              <a:t>ITU baja.</a:t>
            </a:r>
          </a:p>
          <a:p>
            <a:pPr>
              <a:defRPr/>
            </a:pPr>
            <a:endParaRPr lang="es-ES_tradnl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s-ES_tradnl" dirty="0" smtClean="0"/>
              <a:t>¿Tira de orina?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_tradnl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s-ES_tradnl" dirty="0" smtClean="0"/>
              <a:t>Leucos ++ 		Nitritos - 	</a:t>
            </a:r>
            <a:r>
              <a:rPr lang="es-ES_tradnl" dirty="0"/>
              <a:t>	</a:t>
            </a:r>
            <a:r>
              <a:rPr lang="es-ES_tradnl" dirty="0" smtClean="0"/>
              <a:t>Hematíes +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 en varones. Cistitis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30725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Cistitis de repetición: Ecografía </a:t>
            </a:r>
          </a:p>
          <a:p>
            <a:pPr lvl="1"/>
            <a:r>
              <a:rPr lang="es-ES" dirty="0" smtClean="0"/>
              <a:t>foco </a:t>
            </a:r>
            <a:r>
              <a:rPr lang="es-ES" dirty="0"/>
              <a:t>infeccioso </a:t>
            </a:r>
            <a:r>
              <a:rPr lang="es-ES" dirty="0" smtClean="0"/>
              <a:t>(litiasis </a:t>
            </a:r>
            <a:r>
              <a:rPr lang="es-ES" dirty="0"/>
              <a:t>infectada, riñón atrófico y especialmente prostatitis bacteriana) </a:t>
            </a:r>
            <a:endParaRPr lang="es-ES" dirty="0"/>
          </a:p>
          <a:p>
            <a:pPr lvl="1"/>
            <a:r>
              <a:rPr lang="es-ES" dirty="0" smtClean="0"/>
              <a:t>obstrucción </a:t>
            </a:r>
            <a:r>
              <a:rPr lang="es-ES" dirty="0"/>
              <a:t>o </a:t>
            </a:r>
            <a:r>
              <a:rPr lang="es-ES" dirty="0" smtClean="0"/>
              <a:t>anomalía </a:t>
            </a:r>
            <a:r>
              <a:rPr lang="es-ES" dirty="0"/>
              <a:t>del tracto </a:t>
            </a:r>
            <a:r>
              <a:rPr lang="es-ES" dirty="0" smtClean="0"/>
              <a:t>urinario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0307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 en varones. </a:t>
            </a:r>
            <a:r>
              <a:rPr lang="es-ES_tradnl" dirty="0" smtClean="0"/>
              <a:t>Pielonefritis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30725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Síndrome miccional + fiebre + dolor flanco / lumbar</a:t>
            </a:r>
          </a:p>
          <a:p>
            <a:r>
              <a:rPr lang="es-ES" dirty="0" smtClean="0"/>
              <a:t>Pensar en prostatitis aguda </a:t>
            </a:r>
            <a:r>
              <a:rPr lang="es-ES" dirty="0"/>
              <a:t>(dolor </a:t>
            </a:r>
            <a:r>
              <a:rPr lang="es-ES" dirty="0" smtClean="0"/>
              <a:t>perineal, TR doloroso)</a:t>
            </a:r>
          </a:p>
          <a:p>
            <a:endParaRPr lang="es-ES_tradnl" dirty="0"/>
          </a:p>
          <a:p>
            <a:r>
              <a:rPr lang="es-ES_tradnl" dirty="0" smtClean="0"/>
              <a:t>Antibiótico según antibiograma</a:t>
            </a:r>
            <a:endParaRPr lang="es-ES" dirty="0" smtClean="0"/>
          </a:p>
          <a:p>
            <a:r>
              <a:rPr lang="es-ES" dirty="0" err="1" smtClean="0"/>
              <a:t>Cefixima</a:t>
            </a:r>
            <a:r>
              <a:rPr lang="es-ES" dirty="0" smtClean="0"/>
              <a:t> </a:t>
            </a:r>
            <a:r>
              <a:rPr lang="es-ES" dirty="0" err="1" smtClean="0"/>
              <a:t>vo</a:t>
            </a:r>
            <a:r>
              <a:rPr lang="es-ES" dirty="0" smtClean="0"/>
              <a:t> 400 </a:t>
            </a:r>
            <a:r>
              <a:rPr lang="es-ES" dirty="0"/>
              <a:t>mg cada 24 horas, 7-14 </a:t>
            </a:r>
            <a:r>
              <a:rPr lang="es-ES" dirty="0" smtClean="0"/>
              <a:t>días</a:t>
            </a:r>
          </a:p>
          <a:p>
            <a:r>
              <a:rPr lang="es-ES" dirty="0" smtClean="0"/>
              <a:t>Sin </a:t>
            </a:r>
            <a:r>
              <a:rPr lang="es-ES" dirty="0"/>
              <a:t>comorbilidad, ni factores de riesgo </a:t>
            </a:r>
            <a:endParaRPr lang="es-ES" dirty="0" smtClean="0"/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4569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 en varones. </a:t>
            </a:r>
            <a:r>
              <a:rPr lang="es-ES_tradnl" dirty="0" smtClean="0"/>
              <a:t>Prostatitis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30725"/>
          </a:xfrm>
        </p:spPr>
        <p:txBody>
          <a:bodyPr/>
          <a:lstStyle/>
          <a:p>
            <a:r>
              <a:rPr lang="es-ES" dirty="0" smtClean="0"/>
              <a:t>Síntomas </a:t>
            </a:r>
            <a:r>
              <a:rPr lang="es-ES" dirty="0"/>
              <a:t>urinarios obstructivos o irritativos (tenesmo, polaquiuria, disuria</a:t>
            </a:r>
            <a:r>
              <a:rPr lang="es-ES" dirty="0" smtClean="0"/>
              <a:t>…)</a:t>
            </a:r>
          </a:p>
          <a:p>
            <a:r>
              <a:rPr lang="es-ES_tradnl" dirty="0" smtClean="0"/>
              <a:t>Fiebre		</a:t>
            </a:r>
          </a:p>
          <a:p>
            <a:r>
              <a:rPr lang="es-ES_tradnl" dirty="0" smtClean="0"/>
              <a:t>Dolor perineal o lumbar bajo</a:t>
            </a:r>
          </a:p>
          <a:p>
            <a:r>
              <a:rPr lang="es-ES" dirty="0"/>
              <a:t>T</a:t>
            </a:r>
            <a:r>
              <a:rPr lang="es-ES" dirty="0" smtClean="0"/>
              <a:t>acto </a:t>
            </a:r>
            <a:r>
              <a:rPr lang="es-ES" dirty="0"/>
              <a:t>rectal: </a:t>
            </a:r>
            <a:r>
              <a:rPr lang="es-ES" dirty="0" smtClean="0"/>
              <a:t>próstata caliente</a:t>
            </a:r>
            <a:r>
              <a:rPr lang="es-ES" dirty="0"/>
              <a:t>, inflamada y </a:t>
            </a:r>
            <a:r>
              <a:rPr lang="es-ES" dirty="0" smtClean="0"/>
              <a:t>dolorosa</a:t>
            </a:r>
          </a:p>
          <a:p>
            <a:endParaRPr lang="es-ES" dirty="0"/>
          </a:p>
          <a:p>
            <a:r>
              <a:rPr lang="es-ES" dirty="0" smtClean="0"/>
              <a:t>Tratamiento </a:t>
            </a:r>
            <a:r>
              <a:rPr lang="es-ES" dirty="0"/>
              <a:t>antibiótico </a:t>
            </a:r>
            <a:r>
              <a:rPr lang="es-ES" dirty="0" smtClean="0"/>
              <a:t>precoz</a:t>
            </a:r>
          </a:p>
          <a:p>
            <a:r>
              <a:rPr lang="es-ES_tradnl" dirty="0" smtClean="0"/>
              <a:t>Riesgo sepsis </a:t>
            </a:r>
            <a:r>
              <a:rPr lang="es-ES" dirty="0" smtClean="0"/>
              <a:t>urinaria: aspecto </a:t>
            </a:r>
            <a:r>
              <a:rPr lang="es-ES" dirty="0"/>
              <a:t>tóxico, hipotensión, taquicardia, taquipnea, oliguria</a:t>
            </a:r>
            <a:r>
              <a:rPr lang="es-ES" dirty="0" smtClean="0"/>
              <a:t>… 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9674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-1808163" y="1965325"/>
            <a:ext cx="8229601" cy="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-1808163" y="1965325"/>
            <a:ext cx="8229601" cy="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_tradnl" altLang="es-E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25475" y="6211888"/>
            <a:ext cx="833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s-ES" sz="1200">
                <a:latin typeface="Tahoma" pitchFamily="34" charset="0"/>
                <a:cs typeface="Times New Roman" pitchFamily="18" charset="0"/>
              </a:rPr>
              <a:t>(1) Medical Society for the Study of Venereal Diseases (MSSVD), 2001</a:t>
            </a:r>
            <a:r>
              <a:rPr lang="en-GB" altLang="es-ES" sz="1200" baseline="30000">
                <a:latin typeface="Tahoma" pitchFamily="34" charset="0"/>
                <a:cs typeface="Times New Roman" pitchFamily="18" charset="0"/>
              </a:rPr>
              <a:t> </a:t>
            </a:r>
            <a:r>
              <a:rPr lang="en-GB" altLang="es-ES" sz="1200" baseline="30000">
                <a:latin typeface="Tahoma" pitchFamily="34" charset="0"/>
                <a:cs typeface="Times New Roman" pitchFamily="18" charset="0"/>
                <a:hlinkClick r:id="rId3"/>
              </a:rPr>
              <a:t>1 </a:t>
            </a:r>
            <a:r>
              <a:rPr lang="en-GB" altLang="es-ES" sz="1200">
                <a:latin typeface="Tahoma" pitchFamily="34" charset="0"/>
                <a:cs typeface="Times New Roman" pitchFamily="18" charset="0"/>
              </a:rPr>
              <a:t/>
            </a:r>
            <a:br>
              <a:rPr lang="en-GB" altLang="es-ES" sz="1200">
                <a:latin typeface="Tahoma" pitchFamily="34" charset="0"/>
                <a:cs typeface="Times New Roman" pitchFamily="18" charset="0"/>
              </a:rPr>
            </a:br>
            <a:r>
              <a:rPr lang="en-GB" altLang="es-ES" sz="1200">
                <a:latin typeface="Tahoma" pitchFamily="34" charset="0"/>
                <a:cs typeface="Times New Roman" pitchFamily="18" charset="0"/>
              </a:rPr>
              <a:t>(2) National Institute of Diabetes and Digestive and Kidney Diseases (NIDDK) / National Institute of Health (USA) 1995</a:t>
            </a:r>
            <a:r>
              <a:rPr lang="en-GB" altLang="es-ES" sz="1200" baseline="30000">
                <a:latin typeface="Tahoma" pitchFamily="34" charset="0"/>
                <a:cs typeface="Times New Roman" pitchFamily="18" charset="0"/>
              </a:rPr>
              <a:t> 2</a:t>
            </a:r>
            <a:r>
              <a:rPr lang="en-GB" altLang="es-ES" sz="1200">
                <a:latin typeface="Tahoma" pitchFamily="34" charset="0"/>
                <a:cs typeface="Times New Roman" pitchFamily="18" charset="0"/>
              </a:rPr>
              <a:t>.</a:t>
            </a:r>
            <a:endParaRPr lang="en-GB" altLang="es-ES">
              <a:latin typeface="Tahoma" pitchFamily="34" charset="0"/>
            </a:endParaRPr>
          </a:p>
        </p:txBody>
      </p:sp>
      <p:graphicFrame>
        <p:nvGraphicFramePr>
          <p:cNvPr id="80925" name="Group 29"/>
          <p:cNvGraphicFramePr>
            <a:graphicFrameLocks noGrp="1"/>
          </p:cNvGraphicFramePr>
          <p:nvPr/>
        </p:nvGraphicFramePr>
        <p:xfrm>
          <a:off x="541338" y="1196975"/>
          <a:ext cx="8351837" cy="493719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085975"/>
                <a:gridCol w="6265862"/>
              </a:tblGrid>
              <a:tr h="335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  <a:t>MSSV</a:t>
                      </a:r>
                      <a:r>
                        <a:rPr kumimoji="0" lang="es-ES" sz="16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  <a:t> 1</a:t>
                      </a: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  <a:t>, 2001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A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3" marB="4567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  <a:t>NIDDK</a:t>
                      </a:r>
                      <a:r>
                        <a:rPr kumimoji="0" lang="es-ES" sz="16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  <a:t>2</a:t>
                      </a: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  <a:t>, 1995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A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3" marB="45673" horzOverflow="overflow">
                    <a:solidFill>
                      <a:schemeClr val="bg1"/>
                    </a:solidFill>
                  </a:tcPr>
                </a:tc>
              </a:tr>
              <a:tr h="335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  <a:t>Prostatitis Aguda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A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3" marB="45673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Tipo I. </a:t>
                      </a: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Prostatitis Aguda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Infección Aguda de la Próstata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3" marB="45673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66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  <a:t>Prostatitis Crónica Bacteriana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A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3" marB="4567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Tipo II. </a:t>
                      </a: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Prostatitis Crónica Bacteriana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Complicación de una Prostatitis Aguda, en la cual existe la identificación microbiológica de infección recurrente de la próstata. Son  episodios repetitivos de exacerbación aguda de la prostatitis.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673" marB="45673" horzOverflow="overflow"/>
                </a:tc>
              </a:tr>
              <a:tr h="179819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  <a:t>Prostatitis Crónica </a:t>
                      </a:r>
                      <a:r>
                        <a:rPr kumimoji="0" lang="es-E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  <a:t>Abacteriana</a:t>
                      </a: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  <a:t> (Dolor Pélvico Crónico)</a:t>
                      </a:r>
                      <a:b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</a:b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  <a:t>- Con Inflamación</a:t>
                      </a:r>
                      <a:b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</a:b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  <a:t>- Sin Inflamación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A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3" marB="4567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Tipo III. 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Prostatitis Crónica </a:t>
                      </a: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Abacteriana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Se caracteriza por dolor pélvico crónico sin identificación bacteriológica de infección:</a:t>
                      </a:r>
                      <a:b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Tipo IIIA. P. Crónica No Bacteriana / Dolor pélvico Crónico. </a:t>
                      </a: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Sindrome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Inflamatorio (Leucocitos en secreción prostática, semen o en orina post masaje prostático)</a:t>
                      </a:r>
                      <a:b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Tipo IIIB. Prostatitis Crónica No Bacteriana / Dolor pélvico Crónico. </a:t>
                      </a: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Sindrome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No Inflamatorio. (</a:t>
                      </a: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Prostatodinia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673" marB="45673" horzOverflow="overflow"/>
                </a:tc>
              </a:tr>
              <a:tr h="82285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Tipo IV. Prostatitis Inflamatoria Asintomática (No sintomatología. Detectada en biopsia prostática o presencia de leucocitos en secreción prostática o semen por otros estudios)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673" marB="45673" horzOverflow="overflow"/>
                </a:tc>
              </a:tr>
              <a:tr h="5790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A"/>
                          </a:solidFill>
                          <a:effectLst/>
                        </a:rPr>
                        <a:t>Inflamatoria: 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Leucocitos en secreciones prostáticas, semen o F-3 (tercer frasco de orina en Test </a:t>
                      </a: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Stamey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) </a:t>
                      </a:r>
                      <a:r>
                        <a:rPr kumimoji="0" lang="es-ES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por campo o </a:t>
                      </a:r>
                      <a:r>
                        <a:rPr kumimoji="0" lang="es-ES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1000µL 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73" marB="45673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394" name="Rectangle 27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/>
            <a:r>
              <a:rPr lang="es-ES" altLang="es-ES" smtClean="0"/>
              <a:t>Prostatitis. Clasificación</a:t>
            </a:r>
          </a:p>
        </p:txBody>
      </p:sp>
    </p:spTree>
    <p:extLst>
      <p:ext uri="{BB962C8B-B14F-4D97-AF65-F5344CB8AC3E}">
        <p14:creationId xmlns:p14="http://schemas.microsoft.com/office/powerpoint/2010/main" val="95882144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50938"/>
          </a:xfrm>
        </p:spPr>
        <p:txBody>
          <a:bodyPr anchor="t"/>
          <a:lstStyle/>
          <a:p>
            <a:r>
              <a:rPr lang="es-ES" altLang="es-ES" smtClean="0"/>
              <a:t>Prostatitis aguda </a:t>
            </a:r>
            <a:br>
              <a:rPr lang="es-ES" altLang="es-ES" smtClean="0"/>
            </a:br>
            <a:r>
              <a:rPr lang="es-ES" altLang="es-ES" smtClean="0">
                <a:solidFill>
                  <a:srgbClr val="C00000"/>
                </a:solidFill>
              </a:rPr>
              <a:t>Etiología</a:t>
            </a:r>
            <a:endParaRPr lang="es-ES" altLang="es-ES" smtClean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68313" y="1557338"/>
          <a:ext cx="8424862" cy="35290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37349"/>
                <a:gridCol w="2710607"/>
                <a:gridCol w="3076906"/>
              </a:tblGrid>
              <a:tr h="365815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Frecuentes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17" marB="45717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Menos frecuentes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17" marB="45717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Raros</a:t>
                      </a:r>
                      <a:endParaRPr lang="es-E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17" marB="45717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77426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/>
                        <a:t>Escherichia coli (80%)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/>
                        <a:t>Otras enterobacterias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/>
                        <a:t>P. aeruginosa</a:t>
                      </a:r>
                      <a:r>
                        <a:rPr lang="es-ES" sz="1600" baseline="0" dirty="0" smtClean="0"/>
                        <a:t> (Hospitalizados con sonda)</a:t>
                      </a:r>
                      <a:endParaRPr lang="es-ES" sz="16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err="1" smtClean="0"/>
                        <a:t>Enterococcus</a:t>
                      </a:r>
                      <a:endParaRPr lang="es-E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/>
                        <a:t>S. aureus</a:t>
                      </a:r>
                      <a:r>
                        <a:rPr lang="es-ES" sz="1600" baseline="0" dirty="0" smtClean="0"/>
                        <a:t> (sonda vesical)</a:t>
                      </a:r>
                      <a:endParaRPr lang="es-ES" sz="16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/>
                        <a:t>Neisseria gonorrhoeae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/>
                        <a:t>Haemophilus influenzae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err="1" smtClean="0"/>
                        <a:t>Mycobacterium</a:t>
                      </a:r>
                      <a:r>
                        <a:rPr lang="es-ES" sz="1600" dirty="0" smtClean="0"/>
                        <a:t> tuberculosis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/>
                        <a:t>Chlamydia trachomatis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/>
                        <a:t>Ureaplasma </a:t>
                      </a:r>
                      <a:r>
                        <a:rPr lang="es-ES" sz="1600" dirty="0" err="1" smtClean="0"/>
                        <a:t>urealyticum</a:t>
                      </a:r>
                      <a:endParaRPr lang="es-E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err="1" smtClean="0"/>
                        <a:t>Burkholderia</a:t>
                      </a:r>
                      <a:r>
                        <a:rPr lang="es-ES" sz="1600" dirty="0" smtClean="0"/>
                        <a:t> pseudomallei5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err="1" smtClean="0"/>
                        <a:t>Nocardia</a:t>
                      </a:r>
                      <a:endParaRPr lang="es-E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err="1" smtClean="0"/>
                        <a:t>Cryptococcus</a:t>
                      </a:r>
                      <a:r>
                        <a:rPr lang="es-ES" sz="1600" dirty="0" smtClean="0"/>
                        <a:t> (VIH)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err="1" smtClean="0"/>
                        <a:t>Candida</a:t>
                      </a:r>
                      <a:r>
                        <a:rPr lang="es-ES" sz="1600" dirty="0" smtClean="0"/>
                        <a:t> (</a:t>
                      </a:r>
                      <a:r>
                        <a:rPr lang="es-ES" sz="1600" dirty="0" err="1" smtClean="0"/>
                        <a:t>diabeticos</a:t>
                      </a:r>
                      <a:r>
                        <a:rPr lang="es-ES" sz="160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/>
                        <a:t>Trichomonas </a:t>
                      </a:r>
                      <a:r>
                        <a:rPr lang="es-ES" sz="1600" dirty="0" err="1" smtClean="0"/>
                        <a:t>vaginalis</a:t>
                      </a:r>
                      <a:endParaRPr lang="es-E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err="1" smtClean="0"/>
                        <a:t>Schistosoma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haematobium</a:t>
                      </a:r>
                      <a:endParaRPr lang="es-ES" sz="1600" dirty="0"/>
                    </a:p>
                  </a:txBody>
                  <a:tcPr marL="91439" marR="91439" marT="45717" marB="45717"/>
                </a:tc>
              </a:tr>
              <a:tr h="388931"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Prostatitis</a:t>
                      </a:r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crónica bacteriana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80% enterobacterias</a:t>
                      </a:r>
                      <a:endParaRPr lang="es-ES" sz="1600" dirty="0"/>
                    </a:p>
                  </a:txBody>
                  <a:tcPr marL="91439" marR="91439" marT="45717" marB="45717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750" y="5300663"/>
          <a:ext cx="8280400" cy="118903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84077"/>
                <a:gridCol w="6696323"/>
              </a:tblGrid>
              <a:tr h="1189037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Diagnóstico</a:t>
                      </a:r>
                      <a:endParaRPr lang="es-ES" sz="1800" dirty="0"/>
                    </a:p>
                  </a:txBody>
                  <a:tcPr marL="91434" marR="91434" marT="45732" marB="4573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1" dirty="0" smtClean="0"/>
                        <a:t>Clínico:</a:t>
                      </a:r>
                      <a:r>
                        <a:rPr lang="es-ES" sz="1800" b="0" dirty="0" smtClean="0"/>
                        <a:t> FIEBRE</a:t>
                      </a:r>
                      <a:r>
                        <a:rPr lang="es-ES" sz="1800" b="0" baseline="0" dirty="0" smtClean="0"/>
                        <a:t> (90%) + disuria + dolor perineal + </a:t>
                      </a:r>
                      <a:r>
                        <a:rPr lang="es-ES" sz="1800" b="0" dirty="0" smtClean="0"/>
                        <a:t>tacto rectal</a:t>
                      </a:r>
                      <a:r>
                        <a:rPr lang="es-ES" sz="1800" b="0" baseline="0" dirty="0" smtClean="0"/>
                        <a:t> doloroso</a:t>
                      </a:r>
                      <a:endParaRPr lang="es-ES" sz="1800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1" u="none" strike="noStrike" kern="1200" baseline="0" dirty="0" smtClean="0"/>
                        <a:t>Estudios microbiológicos</a:t>
                      </a:r>
                      <a:r>
                        <a:rPr lang="es-ES" sz="1800" b="0" u="none" strike="noStrike" kern="1200" baseline="0" dirty="0" smtClean="0"/>
                        <a:t>: hemocultivo y urocultivo (aguda), cultivos cuantitativos (crónica)</a:t>
                      </a:r>
                      <a:endParaRPr lang="es-ES" sz="1800" b="0" dirty="0"/>
                    </a:p>
                  </a:txBody>
                  <a:tcPr marL="91434" marR="91434" marT="45732" marB="457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47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z="3200" smtClean="0"/>
              <a:t>Prostatitis Aguda. </a:t>
            </a:r>
            <a:br>
              <a:rPr lang="es-ES" altLang="es-ES" sz="3200" smtClean="0"/>
            </a:br>
            <a:r>
              <a:rPr lang="es-ES" altLang="es-ES" sz="3200" smtClean="0"/>
              <a:t>Criterios de hospitalización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altLang="es-ES" sz="2400" smtClean="0"/>
          </a:p>
          <a:p>
            <a:pPr eaLnBrk="1" hangingPunct="1"/>
            <a:r>
              <a:rPr lang="es-ES" altLang="es-ES" sz="2400" smtClean="0"/>
              <a:t>Deterioro importante del estado general </a:t>
            </a:r>
          </a:p>
          <a:p>
            <a:pPr eaLnBrk="1" hangingPunct="1"/>
            <a:r>
              <a:rPr lang="es-ES" altLang="es-ES" sz="2400" smtClean="0"/>
              <a:t>Sospecha de bacteriemia</a:t>
            </a:r>
          </a:p>
          <a:p>
            <a:pPr eaLnBrk="1" hangingPunct="1"/>
            <a:r>
              <a:rPr lang="es-ES" altLang="es-ES" sz="2400" smtClean="0"/>
              <a:t>Imposibilidad de tratamiento oral</a:t>
            </a:r>
          </a:p>
          <a:p>
            <a:pPr eaLnBrk="1" hangingPunct="1"/>
            <a:r>
              <a:rPr lang="es-ES" altLang="es-ES" sz="2400" smtClean="0"/>
              <a:t>Ausencia de respuesta a antibióticos </a:t>
            </a:r>
          </a:p>
          <a:p>
            <a:pPr eaLnBrk="1" hangingPunct="1"/>
            <a:r>
              <a:rPr lang="es-ES" altLang="es-ES" sz="2400" smtClean="0"/>
              <a:t>Aparición de retención urinaria (puede ser preciso sondaje suprapúbico para evitar lesiones prostáticas)</a:t>
            </a:r>
          </a:p>
        </p:txBody>
      </p:sp>
    </p:spTree>
    <p:extLst>
      <p:ext uri="{BB962C8B-B14F-4D97-AF65-F5344CB8AC3E}">
        <p14:creationId xmlns:p14="http://schemas.microsoft.com/office/powerpoint/2010/main" val="344710874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 en varones. </a:t>
            </a:r>
            <a:r>
              <a:rPr lang="es-ES_tradnl" dirty="0" smtClean="0"/>
              <a:t>Prostatitis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30725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_trad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" y="2240868"/>
            <a:ext cx="907300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041117"/>
            <a:ext cx="883017" cy="119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7888"/>
              </p:ext>
            </p:extLst>
          </p:nvPr>
        </p:nvGraphicFramePr>
        <p:xfrm>
          <a:off x="1331640" y="4365104"/>
          <a:ext cx="2592288" cy="1916832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</a:tblGrid>
              <a:tr h="1916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Intensificación inicial con </a:t>
                      </a:r>
                      <a:r>
                        <a:rPr lang="es-E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1ª</a:t>
                      </a:r>
                      <a:r>
                        <a:rPr lang="es-E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dosis 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parenteral: </a:t>
                      </a:r>
                      <a:r>
                        <a:rPr lang="es-ES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ceftriaxona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1g IM o </a:t>
                      </a:r>
                      <a:r>
                        <a:rPr lang="es-ES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gentamicina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240 mg </a:t>
                      </a:r>
                      <a:r>
                        <a:rPr lang="es-E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032136" y="5733256"/>
            <a:ext cx="4257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dirty="0"/>
              <a:t>Gutiérrez MI, Lorenzo MF. Infecciones Urinarias. En: Gutiérrez MI, Amón JH. Manejo de la patología urológica en Atención Primaria. Valladolid. </a:t>
            </a:r>
            <a:r>
              <a:rPr lang="es-ES" sz="1400" dirty="0" err="1"/>
              <a:t>Socalemfyc</a:t>
            </a:r>
            <a:r>
              <a:rPr lang="es-ES" sz="1400" dirty="0"/>
              <a:t> / ACLU; 2013. </a:t>
            </a:r>
            <a:r>
              <a:rPr lang="es-ES" sz="1400" dirty="0" smtClean="0"/>
              <a:t>p47-104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5737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Título"/>
          <p:cNvSpPr>
            <a:spLocks noGrp="1"/>
          </p:cNvSpPr>
          <p:nvPr>
            <p:ph type="title" idx="4294967295"/>
          </p:nvPr>
        </p:nvSpPr>
        <p:spPr>
          <a:xfrm>
            <a:off x="457200" y="201613"/>
            <a:ext cx="8229600" cy="1139825"/>
          </a:xfrm>
        </p:spPr>
        <p:txBody>
          <a:bodyPr/>
          <a:lstStyle/>
          <a:p>
            <a:pPr eaLnBrk="1" hangingPunct="1"/>
            <a:r>
              <a:rPr lang="es-ES_tradnl" altLang="es-ES" sz="3200" smtClean="0"/>
              <a:t>Tratamiento de Prostatitis Aguda no complicada</a:t>
            </a:r>
            <a:br>
              <a:rPr lang="es-ES_tradnl" altLang="es-ES" sz="3200" smtClean="0"/>
            </a:br>
            <a:r>
              <a:rPr lang="es-ES_tradnl" altLang="es-ES" sz="3200" smtClean="0"/>
              <a:t> </a:t>
            </a:r>
            <a:r>
              <a:rPr lang="es-ES_tradnl" altLang="es-ES" sz="3200" smtClean="0">
                <a:solidFill>
                  <a:srgbClr val="C00000"/>
                </a:solidFill>
              </a:rPr>
              <a:t>Con criterio de  ingreso</a:t>
            </a:r>
          </a:p>
        </p:txBody>
      </p:sp>
      <p:graphicFrame>
        <p:nvGraphicFramePr>
          <p:cNvPr id="284675" name="Group 3"/>
          <p:cNvGraphicFramePr>
            <a:graphicFrameLocks noGrp="1"/>
          </p:cNvGraphicFramePr>
          <p:nvPr/>
        </p:nvGraphicFramePr>
        <p:xfrm>
          <a:off x="539750" y="1557338"/>
          <a:ext cx="8281988" cy="455021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52461"/>
                <a:gridCol w="5329527"/>
              </a:tblGrid>
              <a:tr h="1937173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Ceftriaxona</a:t>
                      </a: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1 gr IV/ 24 h + </a:t>
                      </a:r>
                      <a:r>
                        <a:rPr kumimoji="0" lang="es-E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Gentamicina</a:t>
                      </a: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240 mg </a:t>
                      </a:r>
                      <a:r>
                        <a:rPr kumimoji="0" lang="es-E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Iv</a:t>
                      </a: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/24 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Ceftriaxona</a:t>
                      </a: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 g / día IV/IM </a:t>
                      </a: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ó </a:t>
                      </a: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Cefotaxima 1 g / 8-6 h IV  </a:t>
                      </a: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ó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7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Gentamicina 240 mg/24h  IV 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+/-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 </a:t>
                      </a: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Ampicilina 2g/6h IV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7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Ciprofloxacino ó levofloxacino VO/IV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Vía oral: Cefditoren 400 mg/12h VO,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ceftibuteno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400 mg/día</a:t>
                      </a:r>
                      <a:endParaRPr lang="es-ES" sz="1800" dirty="0" smtClean="0">
                        <a:solidFill>
                          <a:schemeClr val="tx1"/>
                        </a:solidFill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 tratamiento será siempre acorde con </a:t>
                      </a: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resulado</a:t>
                      </a: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de  antibiograma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3" marR="72003" marT="35993" marB="35993" anchor="ctr" horzOverflow="overflow"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18001" marB="18001" anchor="ctr" horzOverflow="overflow"/>
                </a:tc>
              </a:tr>
              <a:tr h="1717739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la infección es secundaria a la presencia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una sonda vesical</a:t>
                      </a: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3" marR="72003" marT="35993" marB="35993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Elegir un antibiótico activo frente a </a:t>
                      </a:r>
                      <a:r>
                        <a:rPr lang="es-E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 aeruginosa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ceftazidima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cefepima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amikacina) asociado a ampicilina 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Monoterapia con </a:t>
                      </a:r>
                      <a:r>
                        <a:rPr lang="pt-B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piperacilina-tazobactam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pt-B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carbapenem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imipenem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meropenem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pt-B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doripenem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3" marR="72003" marT="35993" marB="35993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94863"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Riesgo de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BLEEs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(colonización o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tratamiento antibiótico previo)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3" marR="72003" marT="35993" marB="35993" anchor="ctr" horzOverflow="overflow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Carbapenem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imipenem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meropenem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pt-B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doripenem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3" marR="72003" marT="35993" marB="35993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978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ctr" eaLnBrk="1" hangingPunct="1"/>
            <a:r>
              <a:rPr lang="es-ES" altLang="es-ES" smtClean="0"/>
              <a:t>Predictores clínicos de ITU</a:t>
            </a:r>
          </a:p>
        </p:txBody>
      </p:sp>
      <p:graphicFrame>
        <p:nvGraphicFramePr>
          <p:cNvPr id="6" name="5 Marcador de tabl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970403"/>
              </p:ext>
            </p:extLst>
          </p:nvPr>
        </p:nvGraphicFramePr>
        <p:xfrm>
          <a:off x="395288" y="1052737"/>
          <a:ext cx="8208962" cy="30175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253720"/>
                <a:gridCol w="1723858"/>
                <a:gridCol w="1231384"/>
              </a:tblGrid>
              <a:tr h="261847">
                <a:tc>
                  <a:txBody>
                    <a:bodyPr/>
                    <a:lstStyle/>
                    <a:p>
                      <a:r>
                        <a:rPr lang="es-ES_tradnl" sz="1800" dirty="0" smtClean="0"/>
                        <a:t>Síntoma/signo</a:t>
                      </a:r>
                      <a:endParaRPr lang="es-ES" sz="1800" dirty="0">
                        <a:solidFill>
                          <a:srgbClr val="4E0E0E"/>
                        </a:solidFill>
                      </a:endParaRPr>
                    </a:p>
                  </a:txBody>
                  <a:tcPr marL="80565" marR="80565" marT="0" marB="0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Probabilidad</a:t>
                      </a:r>
                      <a:r>
                        <a:rPr lang="es-ES_tradnl" sz="1800" baseline="0" dirty="0" smtClean="0"/>
                        <a:t> ITU</a:t>
                      </a:r>
                      <a:endParaRPr lang="es-ES" sz="1800" dirty="0">
                        <a:solidFill>
                          <a:srgbClr val="4E0E0E"/>
                        </a:solidFill>
                      </a:endParaRPr>
                    </a:p>
                  </a:txBody>
                  <a:tcPr marL="80565" marR="80565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61847">
                <a:tc>
                  <a:txBody>
                    <a:bodyPr/>
                    <a:lstStyle/>
                    <a:p>
                      <a:r>
                        <a:rPr lang="es-ES_tradnl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Disuria</a:t>
                      </a:r>
                      <a:endParaRPr lang="es-ES" sz="18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80565" marR="805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1,5</a:t>
                      </a:r>
                      <a:endParaRPr lang="es-ES" sz="1800" dirty="0"/>
                    </a:p>
                  </a:txBody>
                  <a:tcPr marL="80565" marR="805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ES_tradnl" sz="1800" dirty="0" smtClean="0"/>
                    </a:p>
                    <a:p>
                      <a:pPr algn="ctr"/>
                      <a:r>
                        <a:rPr lang="es-ES_tradnl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24,6</a:t>
                      </a:r>
                      <a:endParaRPr lang="es-ES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80565" marR="80565" marT="0" marB="0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1847">
                <a:tc>
                  <a:txBody>
                    <a:bodyPr/>
                    <a:lstStyle/>
                    <a:p>
                      <a:r>
                        <a:rPr lang="es-ES_tradnl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Frecuencia</a:t>
                      </a:r>
                      <a:r>
                        <a:rPr lang="es-ES_tradnl" sz="18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1800" b="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miccional</a:t>
                      </a:r>
                      <a:endParaRPr lang="es-ES" sz="18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80565" marR="805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1,8</a:t>
                      </a:r>
                      <a:endParaRPr lang="es-ES" sz="1800" dirty="0"/>
                    </a:p>
                  </a:txBody>
                  <a:tcPr marL="80565" marR="805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61847"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rgbClr val="C00000"/>
                          </a:solidFill>
                        </a:rPr>
                        <a:t>Ausencia</a:t>
                      </a:r>
                      <a:r>
                        <a:rPr lang="es-ES_tradnl" sz="18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ES_tradnl" sz="18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de flujo vaginal</a:t>
                      </a:r>
                      <a:endParaRPr lang="es-ES" sz="18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80565" marR="805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3,1</a:t>
                      </a:r>
                      <a:endParaRPr lang="es-ES" sz="1800" dirty="0"/>
                    </a:p>
                  </a:txBody>
                  <a:tcPr marL="80565" marR="8056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61847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rgbClr val="C00000"/>
                          </a:solidFill>
                        </a:rPr>
                        <a:t>Ausencia</a:t>
                      </a:r>
                      <a:r>
                        <a:rPr lang="es-E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 irritación vaginal</a:t>
                      </a:r>
                    </a:p>
                  </a:txBody>
                  <a:tcPr marL="80565" marR="80565" marT="0" marB="0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2,7</a:t>
                      </a:r>
                      <a:endParaRPr lang="es-ES" sz="1800" dirty="0"/>
                    </a:p>
                  </a:txBody>
                  <a:tcPr marL="80565" marR="80565" marT="0" marB="0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61847">
                <a:tc>
                  <a:txBody>
                    <a:bodyPr/>
                    <a:lstStyle/>
                    <a:p>
                      <a:r>
                        <a:rPr lang="es-ES_tradnl" sz="1800" b="0" dirty="0" smtClean="0"/>
                        <a:t>Hematuria</a:t>
                      </a:r>
                      <a:endParaRPr lang="es-ES" sz="1800" b="0" dirty="0"/>
                    </a:p>
                  </a:txBody>
                  <a:tcPr marL="80565" marR="80565" marT="0" marB="0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2</a:t>
                      </a:r>
                      <a:endParaRPr lang="es-ES" sz="1800" dirty="0"/>
                    </a:p>
                  </a:txBody>
                  <a:tcPr marL="80565" marR="80565" marT="0" marB="0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ES" sz="1800" dirty="0" smtClean="0"/>
                    </a:p>
                    <a:p>
                      <a:pPr algn="ctr"/>
                      <a:endParaRPr lang="es-ES" sz="1800" dirty="0" smtClean="0"/>
                    </a:p>
                    <a:p>
                      <a:pPr algn="ctr"/>
                      <a:endParaRPr lang="es-ES" sz="1800" dirty="0" smtClean="0"/>
                    </a:p>
                  </a:txBody>
                  <a:tcPr marL="80565" marR="80565" marT="0" marB="0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847">
                <a:tc>
                  <a:txBody>
                    <a:bodyPr/>
                    <a:lstStyle/>
                    <a:p>
                      <a:r>
                        <a:rPr lang="es-ES_tradnl" sz="1800" b="0" dirty="0" smtClean="0"/>
                        <a:t>Dolor lumbar</a:t>
                      </a:r>
                      <a:endParaRPr lang="es-ES" sz="1800" b="0" dirty="0"/>
                    </a:p>
                  </a:txBody>
                  <a:tcPr marL="80565" marR="805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1,6</a:t>
                      </a:r>
                      <a:endParaRPr lang="es-ES" sz="1800" dirty="0"/>
                    </a:p>
                  </a:txBody>
                  <a:tcPr marL="80565" marR="80565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61847">
                <a:tc>
                  <a:txBody>
                    <a:bodyPr/>
                    <a:lstStyle/>
                    <a:p>
                      <a:r>
                        <a:rPr lang="es-ES_tradnl" sz="1800" b="0" dirty="0" smtClean="0"/>
                        <a:t>Hipersensibilidad ángulo</a:t>
                      </a:r>
                      <a:r>
                        <a:rPr lang="es-ES_tradnl" sz="1800" b="0" baseline="0" dirty="0" smtClean="0"/>
                        <a:t> </a:t>
                      </a:r>
                      <a:r>
                        <a:rPr lang="es-ES_tradnl" sz="1800" b="0" baseline="0" dirty="0" err="1" smtClean="0"/>
                        <a:t>costovertebral</a:t>
                      </a:r>
                      <a:endParaRPr lang="es-ES" sz="1800" b="0" dirty="0"/>
                    </a:p>
                  </a:txBody>
                  <a:tcPr marL="80565" marR="80565" marT="0" marB="0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1,7</a:t>
                      </a:r>
                      <a:endParaRPr lang="es-ES" sz="1800" dirty="0"/>
                    </a:p>
                  </a:txBody>
                  <a:tcPr marL="80565" marR="80565" marT="0" marB="0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61847">
                <a:tc>
                  <a:txBody>
                    <a:bodyPr/>
                    <a:lstStyle/>
                    <a:p>
                      <a:r>
                        <a:rPr lang="es-ES_tradnl" sz="1800" b="1" dirty="0" smtClean="0">
                          <a:solidFill>
                            <a:srgbClr val="C00000"/>
                          </a:solidFill>
                        </a:rPr>
                        <a:t>Ausencia</a:t>
                      </a:r>
                      <a:r>
                        <a:rPr lang="es-ES_tradnl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  disuria</a:t>
                      </a:r>
                      <a:endParaRPr lang="es-ES" sz="18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80565" marR="80565" marT="0" marB="0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0,5</a:t>
                      </a:r>
                      <a:endParaRPr lang="es-ES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80565" marR="80565" marT="0" marB="0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ES" sz="1800" dirty="0" smtClean="0"/>
                    </a:p>
                    <a:p>
                      <a:pPr algn="ctr"/>
                      <a:r>
                        <a:rPr lang="es-ES" sz="1800" dirty="0" smtClean="0"/>
                        <a:t>0,1-0,2</a:t>
                      </a:r>
                    </a:p>
                  </a:txBody>
                  <a:tcPr marL="80565" marR="80565" marT="0" marB="0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1847">
                <a:tc>
                  <a:txBody>
                    <a:bodyPr/>
                    <a:lstStyle/>
                    <a:p>
                      <a:r>
                        <a:rPr lang="es-ES_tradnl" sz="18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Secreción/flujo vaginal</a:t>
                      </a:r>
                      <a:endParaRPr lang="es-ES" sz="18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80565" marR="8056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0,3-0,7</a:t>
                      </a:r>
                      <a:endParaRPr lang="es-ES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80565" marR="8056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61847">
                <a:tc>
                  <a:txBody>
                    <a:bodyPr/>
                    <a:lstStyle/>
                    <a:p>
                      <a:r>
                        <a:rPr lang="es-E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Irritación vaginal</a:t>
                      </a:r>
                    </a:p>
                  </a:txBody>
                  <a:tcPr marL="80565" marR="8056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0,2</a:t>
                      </a:r>
                      <a:endParaRPr lang="es-ES" sz="1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80565" marR="80565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15" name="Rectangle 59"/>
          <p:cNvSpPr>
            <a:spLocks noChangeArrowheads="1"/>
          </p:cNvSpPr>
          <p:nvPr/>
        </p:nvSpPr>
        <p:spPr bwMode="auto">
          <a:xfrm>
            <a:off x="395288" y="5957571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S" altLang="es-ES" sz="1200" i="1" dirty="0" err="1">
                <a:solidFill>
                  <a:srgbClr val="800000"/>
                </a:solidFill>
                <a:latin typeface="Calibri" pitchFamily="34" charset="0"/>
              </a:rPr>
              <a:t>Bent</a:t>
            </a:r>
            <a:r>
              <a:rPr lang="es-ES" altLang="es-ES" sz="1200" i="1" dirty="0">
                <a:solidFill>
                  <a:srgbClr val="800000"/>
                </a:solidFill>
                <a:latin typeface="Calibri" pitchFamily="34" charset="0"/>
              </a:rPr>
              <a:t> S, et al. JAMA. 2002;287(20):2701-2710</a:t>
            </a:r>
          </a:p>
          <a:p>
            <a:pPr algn="r" eaLnBrk="1" hangingPunct="1"/>
            <a:r>
              <a:rPr lang="en-US" altLang="es-ES" sz="1200" i="1" dirty="0" err="1">
                <a:solidFill>
                  <a:srgbClr val="800000"/>
                </a:solidFill>
                <a:latin typeface="Calibri" pitchFamily="34" charset="0"/>
              </a:rPr>
              <a:t>McIsaac</a:t>
            </a:r>
            <a:r>
              <a:rPr lang="en-US" altLang="es-ES" sz="1200" i="1" dirty="0">
                <a:solidFill>
                  <a:srgbClr val="800000"/>
                </a:solidFill>
                <a:latin typeface="Calibri" pitchFamily="34" charset="0"/>
              </a:rPr>
              <a:t>  WJ. Med </a:t>
            </a:r>
            <a:r>
              <a:rPr lang="en-US" altLang="es-ES" sz="1200" i="1" dirty="0" err="1">
                <a:solidFill>
                  <a:srgbClr val="800000"/>
                </a:solidFill>
                <a:latin typeface="Calibri" pitchFamily="34" charset="0"/>
              </a:rPr>
              <a:t>Decis</a:t>
            </a:r>
            <a:r>
              <a:rPr lang="en-US" altLang="es-ES" sz="1200" i="1" dirty="0">
                <a:solidFill>
                  <a:srgbClr val="800000"/>
                </a:solidFill>
                <a:latin typeface="Calibri" pitchFamily="34" charset="0"/>
              </a:rPr>
              <a:t> Making. 2011;31(3):405-11</a:t>
            </a:r>
          </a:p>
          <a:p>
            <a:pPr algn="r" eaLnBrk="1" hangingPunct="1"/>
            <a:r>
              <a:rPr lang="en-US" altLang="es-ES" sz="1200" i="1" dirty="0" err="1">
                <a:solidFill>
                  <a:srgbClr val="800000"/>
                </a:solidFill>
                <a:latin typeface="Calibri" pitchFamily="34" charset="0"/>
              </a:rPr>
              <a:t>WJGiesen</a:t>
            </a:r>
            <a:r>
              <a:rPr lang="en-US" altLang="es-ES" sz="1200" i="1" dirty="0">
                <a:solidFill>
                  <a:srgbClr val="800000"/>
                </a:solidFill>
                <a:latin typeface="Calibri" pitchFamily="34" charset="0"/>
              </a:rPr>
              <a:t> LG et al. BMC Fam </a:t>
            </a:r>
            <a:r>
              <a:rPr lang="en-US" altLang="es-ES" sz="1200" i="1" dirty="0" err="1">
                <a:solidFill>
                  <a:srgbClr val="800000"/>
                </a:solidFill>
                <a:latin typeface="Calibri" pitchFamily="34" charset="0"/>
              </a:rPr>
              <a:t>Pract</a:t>
            </a:r>
            <a:r>
              <a:rPr lang="en-US" altLang="es-ES" sz="1200" i="1" dirty="0">
                <a:solidFill>
                  <a:srgbClr val="800000"/>
                </a:solidFill>
                <a:latin typeface="Calibri" pitchFamily="34" charset="0"/>
              </a:rPr>
              <a:t>. 2010 Oct 24;11:78</a:t>
            </a:r>
          </a:p>
          <a:p>
            <a:pPr algn="r" eaLnBrk="1" hangingPunct="1"/>
            <a:r>
              <a:rPr lang="en-US" altLang="es-ES" sz="1200" i="1" dirty="0">
                <a:solidFill>
                  <a:srgbClr val="800000"/>
                </a:solidFill>
                <a:latin typeface="Calibri" pitchFamily="34" charset="0"/>
              </a:rPr>
              <a:t>Little P, et al. BMJ. 2010;340:c199. </a:t>
            </a:r>
            <a:r>
              <a:rPr lang="en-US" altLang="es-ES" sz="1200" i="1" dirty="0" err="1">
                <a:solidFill>
                  <a:srgbClr val="800000"/>
                </a:solidFill>
                <a:latin typeface="Calibri" pitchFamily="34" charset="0"/>
              </a:rPr>
              <a:t>doi</a:t>
            </a:r>
            <a:r>
              <a:rPr lang="en-US" altLang="es-ES" sz="1200" i="1" dirty="0">
                <a:solidFill>
                  <a:srgbClr val="800000"/>
                </a:solidFill>
                <a:latin typeface="Calibri" pitchFamily="34" charset="0"/>
              </a:rPr>
              <a:t>: 10.1136/bmj.c199</a:t>
            </a:r>
            <a:endParaRPr lang="es-ES" altLang="es-ES" sz="1200" i="1" dirty="0">
              <a:solidFill>
                <a:srgbClr val="800000"/>
              </a:solidFill>
              <a:latin typeface="Calibri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12374465"/>
              </p:ext>
            </p:extLst>
          </p:nvPr>
        </p:nvGraphicFramePr>
        <p:xfrm>
          <a:off x="395288" y="4077071"/>
          <a:ext cx="8280920" cy="182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5" grpId="0"/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229600" cy="1285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err="1" smtClean="0">
                <a:solidFill>
                  <a:schemeClr val="bg2">
                    <a:lumMod val="50000"/>
                  </a:schemeClr>
                </a:solidFill>
              </a:rPr>
              <a:t>Interpretación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 de los resultados de las</a:t>
            </a:r>
            <a:br>
              <a:rPr lang="es-E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dirty="0" err="1" smtClean="0">
                <a:solidFill>
                  <a:srgbClr val="C00000"/>
                </a:solidFill>
              </a:rPr>
              <a:t>tiras</a:t>
            </a:r>
            <a:r>
              <a:rPr dirty="0" smtClean="0">
                <a:solidFill>
                  <a:srgbClr val="C00000"/>
                </a:solidFill>
              </a:rPr>
              <a:t> </a:t>
            </a:r>
            <a:r>
              <a:rPr dirty="0" err="1" smtClean="0">
                <a:solidFill>
                  <a:srgbClr val="C00000"/>
                </a:solidFill>
              </a:rPr>
              <a:t>reactivas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dirty="0" smtClean="0">
                <a:solidFill>
                  <a:schemeClr val="bg2">
                    <a:lumMod val="50000"/>
                  </a:schemeClr>
                </a:solidFill>
              </a:rPr>
              <a:t>en </a:t>
            </a:r>
            <a:r>
              <a:rPr dirty="0">
                <a:solidFill>
                  <a:schemeClr val="bg2">
                    <a:lumMod val="50000"/>
                  </a:schemeClr>
                </a:solidFill>
              </a:rPr>
              <a:t>orina</a:t>
            </a:r>
            <a:endParaRPr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411" name="1 Rectángulo"/>
          <p:cNvSpPr>
            <a:spLocks noChangeArrowheads="1"/>
          </p:cNvSpPr>
          <p:nvPr/>
        </p:nvSpPr>
        <p:spPr bwMode="auto">
          <a:xfrm>
            <a:off x="-36513" y="6002338"/>
            <a:ext cx="8353426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s-ES" sz="1400" i="1">
                <a:solidFill>
                  <a:srgbClr val="800000"/>
                </a:solidFill>
                <a:latin typeface="Calibri" pitchFamily="34" charset="0"/>
              </a:rPr>
              <a:t>Little P, et al. Health Technol Assess. 2009;13(19):iii-iv, ix-xi, 1-73</a:t>
            </a:r>
          </a:p>
          <a:p>
            <a:pPr algn="r" eaLnBrk="1" hangingPunct="1"/>
            <a:r>
              <a:rPr lang="en-US" altLang="es-ES" sz="1400" i="1">
                <a:solidFill>
                  <a:srgbClr val="800000"/>
                </a:solidFill>
                <a:latin typeface="Calibri" pitchFamily="34" charset="0"/>
              </a:rPr>
              <a:t>Little P, et al. BMJ. 2010;340:c199. doi: 10.1136/bmj.c199.</a:t>
            </a:r>
          </a:p>
          <a:p>
            <a:pPr algn="r" eaLnBrk="1" hangingPunct="1"/>
            <a:r>
              <a:rPr lang="en-US" altLang="es-ES" sz="1400" i="1">
                <a:solidFill>
                  <a:srgbClr val="800000"/>
                </a:solidFill>
                <a:latin typeface="Calibri" pitchFamily="34" charset="0"/>
              </a:rPr>
              <a:t>Medina-Bombardó D, Jover-Palmer A. BMC Fam Pract. 2011;12:111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39551" y="1628800"/>
          <a:ext cx="8136906" cy="434848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307717"/>
                <a:gridCol w="1453019"/>
                <a:gridCol w="5376170"/>
              </a:tblGrid>
              <a:tr h="2233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Pruebas de orina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                    Actuación recomendada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702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Nitritos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(Bacterias)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Esterasa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Leucocitaria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(Piuria)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7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es-ES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es-ES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Diagnóstico de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ITU.</a:t>
                      </a: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Tratamiento justificado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S: 93%, E: 72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%, VPP 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: 95,8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36195" marT="17780" marB="17780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7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es-ES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600000"/>
                          </a:solidFill>
                          <a:effectLst/>
                        </a:rPr>
                        <a:t>-</a:t>
                      </a:r>
                      <a:endParaRPr lang="es-ES" sz="1600" b="1" dirty="0">
                        <a:solidFill>
                          <a:srgbClr val="6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Alta probabilidad de ITU (S:53%; E:98%)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Está justificado tratar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36195" marT="17780" marB="17780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1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endParaRPr lang="es-ES" sz="16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+</a:t>
                      </a:r>
                      <a:endParaRPr lang="es-ES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S:83%; E:78%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Indicar o no cultivo de orina según juicio clínico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Considerar otras causas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Realizar seguimiento estrecho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36195" marT="17780" marB="17780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endParaRPr lang="es-ES" sz="16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endParaRPr lang="es-ES" sz="16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25% de probabilidad de 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ITU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VPN: 73% </a:t>
                      </a:r>
                      <a:endParaRPr lang="es-ES" sz="1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C00000"/>
                          </a:solidFill>
                          <a:effectLst/>
                        </a:rPr>
                        <a:t>No  justificado tratar. </a:t>
                      </a:r>
                      <a:endParaRPr lang="es-ES" sz="16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Indicar 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o no cultivo de orina según juicio clínico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8000" marR="36195" marT="17780" marB="17780">
                    <a:lnL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7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33" descr="http://www.ortofarm.es/archivos/productos/170-001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7464227" y="861988"/>
            <a:ext cx="1705372" cy="1705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82166"/>
            <a:ext cx="4139317" cy="36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4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Tira orina. </a:t>
            </a:r>
            <a:r>
              <a:rPr lang="es-ES_tradnl" dirty="0" err="1" smtClean="0"/>
              <a:t>Esterasa</a:t>
            </a:r>
            <a:r>
              <a:rPr lang="es-ES_tradnl" dirty="0" smtClean="0"/>
              <a:t> leucocitaria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Detección de </a:t>
            </a:r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piuria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dirty="0"/>
              <a:t>– </a:t>
            </a:r>
            <a:r>
              <a:rPr lang="es-ES" dirty="0" err="1"/>
              <a:t>Esterasa</a:t>
            </a:r>
            <a:r>
              <a:rPr lang="es-ES" dirty="0"/>
              <a:t> liberada por </a:t>
            </a:r>
            <a:r>
              <a:rPr lang="es-ES" dirty="0" smtClean="0"/>
              <a:t>leucocitos. No especifica de ITU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" dirty="0"/>
              <a:t>– En paciente sintomático: </a:t>
            </a:r>
            <a:r>
              <a:rPr lang="es-ES" dirty="0" err="1"/>
              <a:t>piuria</a:t>
            </a:r>
            <a:r>
              <a:rPr lang="es-ES" dirty="0"/>
              <a:t> se asocia a ITU y se </a:t>
            </a:r>
            <a:r>
              <a:rPr lang="es-ES" dirty="0" smtClean="0"/>
              <a:t>correlaciona con detección &gt;10</a:t>
            </a:r>
            <a:r>
              <a:rPr lang="es-ES" baseline="30000" dirty="0" smtClean="0"/>
              <a:t>5</a:t>
            </a:r>
            <a:r>
              <a:rPr lang="es-ES" dirty="0" smtClean="0"/>
              <a:t> </a:t>
            </a:r>
            <a:r>
              <a:rPr lang="es-ES" dirty="0"/>
              <a:t>UFC/</a:t>
            </a:r>
            <a:r>
              <a:rPr lang="es-ES" dirty="0" err="1"/>
              <a:t>mL</a:t>
            </a:r>
            <a:r>
              <a:rPr lang="es-ES" dirty="0"/>
              <a:t> (bacteriuria significativa)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– Equivale a un sedimento &gt;10 leucocitos/mm3 </a:t>
            </a:r>
            <a:r>
              <a:rPr lang="es-ES" dirty="0" err="1"/>
              <a:t>ó</a:t>
            </a:r>
            <a:r>
              <a:rPr lang="es-ES" dirty="0"/>
              <a:t> &gt;5 leucos </a:t>
            </a:r>
            <a:r>
              <a:rPr lang="es-ES" dirty="0" smtClean="0"/>
              <a:t>por campo </a:t>
            </a:r>
            <a:r>
              <a:rPr lang="es-ES" dirty="0"/>
              <a:t>en orina </a:t>
            </a:r>
            <a:r>
              <a:rPr lang="es-ES" dirty="0" smtClean="0"/>
              <a:t>centrifugada</a:t>
            </a:r>
          </a:p>
          <a:p>
            <a:pPr marL="0" indent="0">
              <a:buNone/>
            </a:pPr>
            <a:r>
              <a:rPr lang="es-ES" dirty="0" smtClean="0"/>
              <a:t>• S 75-90%  • E </a:t>
            </a:r>
            <a:r>
              <a:rPr lang="es-ES" dirty="0"/>
              <a:t>95%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76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Tira orina. </a:t>
            </a:r>
            <a:r>
              <a:rPr lang="es-ES_tradnl" dirty="0" err="1" smtClean="0"/>
              <a:t>Esterasa</a:t>
            </a:r>
            <a:r>
              <a:rPr lang="es-ES_tradnl" dirty="0" smtClean="0"/>
              <a:t> leucocitaria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Falsos positivos para leucocitos</a:t>
            </a:r>
          </a:p>
          <a:p>
            <a:pPr marL="0" indent="0">
              <a:buNone/>
            </a:pPr>
            <a:endParaRPr lang="es-ES_tradnl" dirty="0"/>
          </a:p>
          <a:p>
            <a:pPr lvl="1"/>
            <a:r>
              <a:rPr lang="es-ES" dirty="0" smtClean="0"/>
              <a:t>Orinas </a:t>
            </a:r>
            <a:r>
              <a:rPr lang="es-ES" dirty="0"/>
              <a:t>contaminadas con secreción vaginal (bacterias, leucocitos, </a:t>
            </a:r>
            <a:r>
              <a:rPr lang="es-ES" dirty="0" err="1"/>
              <a:t>etc</a:t>
            </a:r>
            <a:r>
              <a:rPr lang="es-ES" dirty="0"/>
              <a:t>)</a:t>
            </a:r>
          </a:p>
          <a:p>
            <a:pPr lvl="1"/>
            <a:r>
              <a:rPr lang="es-ES" dirty="0" smtClean="0"/>
              <a:t>Orinas </a:t>
            </a:r>
            <a:r>
              <a:rPr lang="es-ES" dirty="0"/>
              <a:t>con </a:t>
            </a:r>
            <a:r>
              <a:rPr lang="es-ES" dirty="0" err="1"/>
              <a:t>eosinófilos</a:t>
            </a:r>
            <a:r>
              <a:rPr lang="es-ES" dirty="0"/>
              <a:t>.</a:t>
            </a:r>
          </a:p>
          <a:p>
            <a:pPr lvl="1"/>
            <a:r>
              <a:rPr lang="es-ES" dirty="0" smtClean="0"/>
              <a:t>Orinas </a:t>
            </a:r>
            <a:r>
              <a:rPr lang="es-ES" dirty="0"/>
              <a:t>con </a:t>
            </a:r>
            <a:r>
              <a:rPr lang="es-ES" dirty="0" err="1"/>
              <a:t>Trichomonas</a:t>
            </a:r>
            <a:r>
              <a:rPr lang="es-ES" dirty="0"/>
              <a:t> </a:t>
            </a:r>
            <a:r>
              <a:rPr lang="es-ES" dirty="0" err="1"/>
              <a:t>vaginalis</a:t>
            </a:r>
            <a:r>
              <a:rPr lang="es-ES" dirty="0"/>
              <a:t>.</a:t>
            </a:r>
          </a:p>
          <a:p>
            <a:pPr lvl="1"/>
            <a:r>
              <a:rPr lang="pt-BR" dirty="0" smtClean="0"/>
              <a:t>Presencia </a:t>
            </a:r>
            <a:r>
              <a:rPr lang="pt-BR" dirty="0"/>
              <a:t>de agentes oxidantes o formol.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16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Tira orina. Nitritos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Detección de bacteriuria</a:t>
            </a:r>
          </a:p>
          <a:p>
            <a:r>
              <a:rPr lang="es-ES" sz="2600" dirty="0" smtClean="0"/>
              <a:t>Reducción </a:t>
            </a:r>
            <a:r>
              <a:rPr lang="es-ES" sz="2600" dirty="0"/>
              <a:t>de nitratos alimentarios por la </a:t>
            </a:r>
            <a:r>
              <a:rPr lang="es-ES" sz="2600" dirty="0" smtClean="0"/>
              <a:t>nitrato-</a:t>
            </a:r>
            <a:r>
              <a:rPr lang="es-ES" sz="2600" dirty="0" err="1" smtClean="0"/>
              <a:t>reductasa</a:t>
            </a:r>
            <a:r>
              <a:rPr lang="es-ES" sz="2600" dirty="0" smtClean="0"/>
              <a:t> bacteriana (</a:t>
            </a:r>
            <a:r>
              <a:rPr lang="es-ES" sz="2600" dirty="0" err="1" smtClean="0"/>
              <a:t>Enterobacterias</a:t>
            </a:r>
            <a:r>
              <a:rPr lang="es-ES" sz="2600" dirty="0" smtClean="0"/>
              <a:t>)</a:t>
            </a:r>
          </a:p>
          <a:p>
            <a:endParaRPr lang="es-ES" sz="2600" dirty="0"/>
          </a:p>
          <a:p>
            <a:r>
              <a:rPr lang="es-ES" sz="2600" dirty="0" smtClean="0"/>
              <a:t>Tiempo mínimo: </a:t>
            </a:r>
            <a:r>
              <a:rPr lang="es-ES" sz="2600" dirty="0"/>
              <a:t>4-6 horas</a:t>
            </a:r>
          </a:p>
          <a:p>
            <a:r>
              <a:rPr lang="pt-BR" sz="2600" dirty="0" smtClean="0"/>
              <a:t>No </a:t>
            </a:r>
            <a:r>
              <a:rPr lang="pt-BR" sz="2600" dirty="0"/>
              <a:t>detecta: GRAM[+] (S. </a:t>
            </a:r>
            <a:r>
              <a:rPr lang="pt-BR" sz="2600" dirty="0" err="1"/>
              <a:t>saprophyticus</a:t>
            </a:r>
            <a:r>
              <a:rPr lang="pt-BR" sz="2600" dirty="0"/>
              <a:t>, </a:t>
            </a:r>
            <a:r>
              <a:rPr lang="pt-BR" sz="2600" dirty="0" err="1"/>
              <a:t>Enterococci</a:t>
            </a:r>
            <a:r>
              <a:rPr lang="pt-BR" sz="2600" dirty="0"/>
              <a:t> </a:t>
            </a:r>
            <a:r>
              <a:rPr lang="pt-BR" sz="2600" dirty="0" err="1"/>
              <a:t>spp</a:t>
            </a:r>
            <a:r>
              <a:rPr lang="pt-BR" sz="2600" dirty="0" smtClean="0"/>
              <a:t>), </a:t>
            </a:r>
            <a:r>
              <a:rPr lang="es-ES" sz="2600" dirty="0" err="1" smtClean="0"/>
              <a:t>Pseudomonas</a:t>
            </a:r>
            <a:r>
              <a:rPr lang="es-ES" sz="2600" dirty="0"/>
              <a:t>, </a:t>
            </a:r>
            <a:r>
              <a:rPr lang="es-ES" sz="2600" dirty="0" err="1"/>
              <a:t>Acinetobacter</a:t>
            </a:r>
            <a:r>
              <a:rPr lang="es-ES" sz="2600" dirty="0"/>
              <a:t> y </a:t>
            </a:r>
            <a:r>
              <a:rPr lang="es-ES" sz="2600" dirty="0" err="1"/>
              <a:t>Candida</a:t>
            </a:r>
            <a:r>
              <a:rPr lang="es-ES" sz="2600" dirty="0" smtClean="0"/>
              <a:t>.</a:t>
            </a:r>
          </a:p>
          <a:p>
            <a:pPr marL="0" indent="0">
              <a:buNone/>
            </a:pPr>
            <a:endParaRPr lang="es-ES" sz="2600" dirty="0"/>
          </a:p>
          <a:p>
            <a:r>
              <a:rPr lang="es-ES" sz="2600" dirty="0" smtClean="0"/>
              <a:t>E </a:t>
            </a:r>
            <a:r>
              <a:rPr lang="es-ES" sz="2600" dirty="0"/>
              <a:t>&gt;90%, VP(+) 90-100%</a:t>
            </a:r>
          </a:p>
          <a:p>
            <a:r>
              <a:rPr lang="es-ES" sz="2600" dirty="0" smtClean="0"/>
              <a:t>Sensibilidad </a:t>
            </a:r>
            <a:r>
              <a:rPr lang="es-ES" sz="2600" dirty="0"/>
              <a:t>50% (&gt; </a:t>
            </a:r>
            <a:r>
              <a:rPr lang="es-ES" sz="2600" dirty="0" smtClean="0"/>
              <a:t> </a:t>
            </a:r>
            <a:r>
              <a:rPr lang="es-ES" sz="2600" dirty="0"/>
              <a:t>primera </a:t>
            </a:r>
            <a:r>
              <a:rPr lang="es-ES" sz="2600" dirty="0" smtClean="0"/>
              <a:t>orina</a:t>
            </a:r>
            <a:r>
              <a:rPr lang="es-ES" sz="2600" dirty="0" smtClean="0"/>
              <a:t>)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29331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Tira orina. Nitritos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Falsos </a:t>
            </a:r>
            <a:r>
              <a:rPr lang="es-ES_tradnl" dirty="0"/>
              <a:t>negativos para nitritos: </a:t>
            </a:r>
          </a:p>
          <a:p>
            <a:endParaRPr lang="es-ES_tradnl" dirty="0"/>
          </a:p>
          <a:p>
            <a:pPr lvl="1"/>
            <a:r>
              <a:rPr lang="es-ES_tradnl" dirty="0"/>
              <a:t>No nitratos en la dieta (verduras)</a:t>
            </a:r>
          </a:p>
          <a:p>
            <a:pPr lvl="1"/>
            <a:r>
              <a:rPr lang="es-ES_tradnl" dirty="0"/>
              <a:t>Orina muy diluida o toma de diuréticos</a:t>
            </a:r>
          </a:p>
          <a:p>
            <a:pPr lvl="1"/>
            <a:r>
              <a:rPr lang="es-ES_tradnl" dirty="0"/>
              <a:t>Tipo microorganismo (S. </a:t>
            </a:r>
            <a:r>
              <a:rPr lang="es-ES_tradnl" dirty="0" err="1"/>
              <a:t>saprophyticus</a:t>
            </a:r>
            <a:r>
              <a:rPr lang="es-ES_tradnl" dirty="0"/>
              <a:t>, </a:t>
            </a:r>
            <a:r>
              <a:rPr lang="es-ES_tradnl" dirty="0" err="1"/>
              <a:t>Enterococo</a:t>
            </a:r>
            <a:r>
              <a:rPr lang="es-ES_tradnl" dirty="0"/>
              <a:t> </a:t>
            </a:r>
            <a:r>
              <a:rPr lang="es-ES_tradnl" dirty="0" err="1"/>
              <a:t>sp</a:t>
            </a:r>
            <a:r>
              <a:rPr lang="es-ES_tradnl" dirty="0"/>
              <a:t>)</a:t>
            </a:r>
          </a:p>
          <a:p>
            <a:pPr lvl="1"/>
            <a:r>
              <a:rPr lang="es-ES_tradnl" dirty="0"/>
              <a:t>Retención de orina &lt;4h,</a:t>
            </a:r>
          </a:p>
          <a:p>
            <a:pPr lvl="1"/>
            <a:r>
              <a:rPr lang="es-ES_tradnl" dirty="0"/>
              <a:t>Niveles bajos de </a:t>
            </a:r>
            <a:r>
              <a:rPr lang="es-ES_tradnl" dirty="0" smtClean="0"/>
              <a:t>bacteriuria (</a:t>
            </a:r>
            <a:r>
              <a:rPr lang="es-ES" dirty="0" smtClean="0"/>
              <a:t>10</a:t>
            </a:r>
            <a:r>
              <a:rPr lang="es-ES" baseline="30000" dirty="0" smtClean="0"/>
              <a:t>3</a:t>
            </a:r>
            <a:r>
              <a:rPr lang="es-ES" dirty="0" smtClean="0"/>
              <a:t>-10</a:t>
            </a:r>
            <a:r>
              <a:rPr lang="es-ES" baseline="30000" dirty="0" smtClean="0"/>
              <a:t>4</a:t>
            </a:r>
            <a:r>
              <a:rPr lang="es-ES" dirty="0" smtClean="0"/>
              <a:t> UFC)</a:t>
            </a:r>
            <a:r>
              <a:rPr lang="es-ES" baseline="30000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060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1588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txBody>
          <a:bodyPr anchor="b"/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C54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C54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C54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1C54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1C54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1C54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1C54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1C54"/>
                </a:solidFill>
                <a:latin typeface="Corbe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3200" b="0" dirty="0" smtClean="0">
                <a:effectLst/>
                <a:cs typeface="+mn-cs"/>
              </a:rPr>
              <a:t>Diagnóstico de ITU</a:t>
            </a:r>
          </a:p>
          <a:p>
            <a:pPr algn="ctr" eaLnBrk="1" hangingPunct="1">
              <a:defRPr/>
            </a:pPr>
            <a:r>
              <a:rPr lang="es-ES" sz="3200" b="0" dirty="0" smtClean="0">
                <a:solidFill>
                  <a:srgbClr val="800000"/>
                </a:solidFill>
                <a:effectLst/>
                <a:cs typeface="+mn-cs"/>
              </a:rPr>
              <a:t>Interpretación tiras de orina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77975" y="4097338"/>
          <a:ext cx="6480175" cy="15065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34482"/>
                <a:gridCol w="3845693"/>
              </a:tblGrid>
              <a:tr h="376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bg1"/>
                          </a:solidFill>
                          <a:effectLst/>
                        </a:rPr>
                        <a:t>Combinación</a:t>
                      </a:r>
                      <a:r>
                        <a:rPr lang="es-ES" sz="1800" baseline="0" dirty="0" smtClean="0">
                          <a:solidFill>
                            <a:schemeClr val="bg1"/>
                          </a:solidFill>
                          <a:effectLst/>
                        </a:rPr>
                        <a:t> criterios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95" marR="35995" marT="35953" marB="35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 smtClean="0">
                          <a:solidFill>
                            <a:schemeClr val="bg1"/>
                          </a:solidFill>
                          <a:effectLst/>
                        </a:rPr>
                        <a:t>Urocultivo</a:t>
                      </a:r>
                      <a:r>
                        <a:rPr lang="es-E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 (+)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95" marR="35995" marT="35953" marB="35953" anchorCtr="1">
                    <a:solidFill>
                      <a:srgbClr val="002060"/>
                    </a:solidFill>
                  </a:tcPr>
                </a:tc>
              </a:tr>
              <a:tr h="376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95" marR="35995" marT="35953" marB="35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43,2%</a:t>
                      </a:r>
                      <a:endParaRPr lang="es-ES" sz="1800" b="1" dirty="0">
                        <a:solidFill>
                          <a:srgbClr val="001C5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35995" marR="35995" marT="35953" marB="35953" anchorCtr="1"/>
                </a:tc>
              </a:tr>
              <a:tr h="37663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chemeClr val="bg1"/>
                          </a:solidFill>
                          <a:effectLst/>
                        </a:rPr>
                        <a:t>2  </a:t>
                      </a:r>
                      <a:endParaRPr lang="es-ES" sz="18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95" marR="35995" marT="35953" marB="35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68,8%</a:t>
                      </a:r>
                      <a:endParaRPr lang="es-ES" sz="1800" b="1" dirty="0">
                        <a:solidFill>
                          <a:srgbClr val="001C5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35995" marR="35995" marT="35953" marB="35953" anchorCtr="1"/>
                </a:tc>
              </a:tr>
              <a:tr h="37663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8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95" marR="35995" marT="35953" marB="3595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89,1%</a:t>
                      </a:r>
                      <a:endParaRPr lang="es-ES" sz="1800" b="1" dirty="0">
                        <a:solidFill>
                          <a:srgbClr val="001C5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35995" marR="35995" marT="35953" marB="35953" anchorCtr="1"/>
                </a:tc>
              </a:tr>
            </a:tbl>
          </a:graphicData>
        </a:graphic>
      </p:graphicFrame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4783138" y="5876925"/>
            <a:ext cx="3770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altLang="es-ES" sz="1200" i="1">
                <a:solidFill>
                  <a:srgbClr val="800000"/>
                </a:solidFill>
                <a:latin typeface="Calibri" pitchFamily="34" charset="0"/>
              </a:rPr>
              <a:t>Giesen LG et al. BMC Fam Pract. 2010 Oct 24;11:78</a:t>
            </a:r>
          </a:p>
          <a:p>
            <a:pPr algn="r"/>
            <a:r>
              <a:rPr lang="en-US" altLang="es-ES" sz="1200" i="1">
                <a:solidFill>
                  <a:srgbClr val="800000"/>
                </a:solidFill>
                <a:latin typeface="Calibri" pitchFamily="34" charset="0"/>
              </a:rPr>
              <a:t>Little P, et al. BMJ. 2010;340:c199. doi: 10.1136/bmj.c199</a:t>
            </a:r>
          </a:p>
          <a:p>
            <a:pPr algn="r"/>
            <a:r>
              <a:rPr lang="en-US" altLang="es-ES" sz="1200" i="1">
                <a:solidFill>
                  <a:srgbClr val="800000"/>
                </a:solidFill>
                <a:latin typeface="Calibri" pitchFamily="34" charset="0"/>
              </a:rPr>
              <a:t>Little P. Health Technol Assess 2009;13(19):1–96</a:t>
            </a:r>
            <a:endParaRPr lang="es-ES" altLang="es-ES" sz="1200" i="1">
              <a:solidFill>
                <a:srgbClr val="800000"/>
              </a:solidFill>
              <a:latin typeface="Calibri" pitchFamily="34" charset="0"/>
            </a:endParaRPr>
          </a:p>
          <a:p>
            <a:pPr algn="r"/>
            <a:r>
              <a:rPr lang="es-ES" altLang="es-ES" sz="1200" i="1">
                <a:solidFill>
                  <a:srgbClr val="800000"/>
                </a:solidFill>
                <a:latin typeface="Calibri" pitchFamily="34" charset="0"/>
              </a:rPr>
              <a:t>Arch Inter Med. 2007; 167 (20): 2201-2206</a:t>
            </a:r>
          </a:p>
        </p:txBody>
      </p:sp>
      <p:graphicFrame>
        <p:nvGraphicFramePr>
          <p:cNvPr id="7" name="6 Diagrama"/>
          <p:cNvGraphicFramePr/>
          <p:nvPr/>
        </p:nvGraphicFramePr>
        <p:xfrm>
          <a:off x="1533789" y="1556792"/>
          <a:ext cx="6494595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668226" y="271889"/>
            <a:ext cx="247577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800000"/>
                </a:solidFill>
              </a:rPr>
              <a:t>Infecciones no complicadas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Urocultivo</a:t>
            </a:r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9" y="2066466"/>
            <a:ext cx="9073301" cy="29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13176"/>
            <a:ext cx="2088232" cy="16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3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contenido"/>
          <p:cNvSpPr>
            <a:spLocks noGrp="1"/>
          </p:cNvSpPr>
          <p:nvPr>
            <p:ph/>
          </p:nvPr>
        </p:nvSpPr>
        <p:spPr>
          <a:xfrm>
            <a:off x="900113" y="1700213"/>
            <a:ext cx="7772400" cy="4594225"/>
          </a:xfrm>
        </p:spPr>
        <p:txBody>
          <a:bodyPr/>
          <a:lstStyle/>
          <a:p>
            <a:r>
              <a:rPr lang="es-ES_tradnl" altLang="es-ES" dirty="0" smtClean="0">
                <a:solidFill>
                  <a:srgbClr val="FF0000"/>
                </a:solidFill>
              </a:rPr>
              <a:t>LUISA</a:t>
            </a:r>
            <a:r>
              <a:rPr lang="es-ES_tradnl" altLang="es-ES" dirty="0" smtClean="0"/>
              <a:t> 27 años. No antecedentes de interés</a:t>
            </a:r>
          </a:p>
          <a:p>
            <a:endParaRPr lang="es-ES_tradnl" altLang="es-ES" dirty="0" smtClean="0"/>
          </a:p>
          <a:p>
            <a:r>
              <a:rPr lang="es-ES_tradnl" altLang="es-ES" dirty="0" smtClean="0"/>
              <a:t>Disuria, polaquiuria, tenesmo</a:t>
            </a:r>
            <a:r>
              <a:rPr lang="es-ES_tradnl" altLang="es-ES" dirty="0" smtClean="0"/>
              <a:t>, restos hemáticos leves en papel higiénico. </a:t>
            </a:r>
            <a:endParaRPr lang="es-ES_tradnl" altLang="es-ES" dirty="0" smtClean="0"/>
          </a:p>
          <a:p>
            <a:endParaRPr lang="es-ES_tradnl" altLang="es-ES" dirty="0" smtClean="0"/>
          </a:p>
          <a:p>
            <a:r>
              <a:rPr lang="es-ES_tradnl" altLang="es-ES" dirty="0" err="1" smtClean="0"/>
              <a:t>Ef</a:t>
            </a:r>
            <a:r>
              <a:rPr lang="es-ES_tradnl" altLang="es-ES" dirty="0" smtClean="0"/>
              <a:t>: dolor </a:t>
            </a:r>
            <a:r>
              <a:rPr lang="es-ES_tradnl" altLang="es-ES" dirty="0" err="1" smtClean="0"/>
              <a:t>suprapúbico</a:t>
            </a:r>
            <a:r>
              <a:rPr lang="es-ES_tradnl" altLang="es-ES" dirty="0" smtClean="0"/>
              <a:t>. </a:t>
            </a:r>
          </a:p>
          <a:p>
            <a:endParaRPr lang="es-ES_tradnl" altLang="es-ES" dirty="0" smtClean="0"/>
          </a:p>
          <a:p>
            <a:r>
              <a:rPr lang="es-ES_tradnl" altLang="es-ES" dirty="0" smtClean="0"/>
              <a:t>¿Más preguntas? ¿Actitud? ¿Diagnóstico? ¿Tratamiento?</a:t>
            </a:r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10833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20861396"/>
              </p:ext>
            </p:extLst>
          </p:nvPr>
        </p:nvGraphicFramePr>
        <p:xfrm>
          <a:off x="457200" y="1452563"/>
          <a:ext cx="8229600" cy="521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59" name="2 Título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1139825"/>
          </a:xfrm>
        </p:spPr>
        <p:txBody>
          <a:bodyPr/>
          <a:lstStyle/>
          <a:p>
            <a:pPr algn="ctr" eaLnBrk="1" hangingPunct="1"/>
            <a:r>
              <a:rPr lang="es-ES" altLang="es-ES" smtClean="0">
                <a:solidFill>
                  <a:srgbClr val="C00000"/>
                </a:solidFill>
              </a:rPr>
              <a:t>Normas  básicas</a:t>
            </a:r>
            <a:r>
              <a:rPr lang="es-ES" altLang="es-ES" smtClean="0"/>
              <a:t> </a:t>
            </a:r>
            <a:r>
              <a:rPr lang="es-ES" altLang="es-ES" smtClean="0">
                <a:solidFill>
                  <a:srgbClr val="C00000"/>
                </a:solidFill>
              </a:rPr>
              <a:t>para el tratamiento </a:t>
            </a:r>
            <a:r>
              <a:rPr lang="es-ES" altLang="es-ES" smtClean="0"/>
              <a:t>empírico en ITU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25537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dirty="0" smtClean="0">
                <a:solidFill>
                  <a:srgbClr val="C00000"/>
                </a:solidFill>
              </a:rPr>
              <a:t>Resistencias de interés clínico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 los principales </a:t>
            </a:r>
            <a:r>
              <a:rPr lang="es-ES" dirty="0" err="1" smtClean="0">
                <a:solidFill>
                  <a:schemeClr val="bg2">
                    <a:lumMod val="50000"/>
                  </a:schemeClr>
                </a:solidFill>
              </a:rPr>
              <a:t>uropatógenos</a:t>
            </a:r>
            <a:endParaRPr lang="es-E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83568" y="1849537"/>
          <a:ext cx="8229600" cy="359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54087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dirty="0" smtClean="0">
                <a:solidFill>
                  <a:schemeClr val="tx2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Resistencias de enterobacterias por</a:t>
            </a:r>
            <a:br>
              <a:rPr lang="es-ES" sz="3200" dirty="0" smtClean="0">
                <a:solidFill>
                  <a:schemeClr val="tx2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s-ES" sz="3200" dirty="0" smtClean="0">
                <a:solidFill>
                  <a:schemeClr val="accent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ß-</a:t>
            </a:r>
            <a:r>
              <a:rPr lang="es-ES" sz="3200" dirty="0" err="1" smtClean="0">
                <a:solidFill>
                  <a:schemeClr val="accent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lactamasas</a:t>
            </a:r>
            <a:r>
              <a:rPr lang="es-ES" sz="3200" dirty="0" smtClean="0">
                <a:solidFill>
                  <a:schemeClr val="accent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de espectro extendido (BLEE)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8313" y="1125538"/>
          <a:ext cx="8351837" cy="569610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03398"/>
                <a:gridCol w="6048439"/>
              </a:tblGrid>
              <a:tr h="1078886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Enzimas producidas por bacilos </a:t>
                      </a: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Gram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(-)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1453" marR="91453" marT="45684" marB="4568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0000"/>
                        </a:lnSpc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E. </a:t>
                      </a:r>
                      <a:r>
                        <a:rPr lang="es-ES" sz="1800" b="0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coli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, </a:t>
                      </a:r>
                    </a:p>
                    <a:p>
                      <a:pPr marL="342900" lvl="0" indent="-342900">
                        <a:lnSpc>
                          <a:spcPct val="90000"/>
                        </a:lnSpc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Klebsiella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, </a:t>
                      </a:r>
                      <a:r>
                        <a:rPr lang="es-ES" sz="1800" b="0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Proteus</a:t>
                      </a: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s-ES" sz="1800" b="0" baseline="0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sp</a:t>
                      </a:r>
                      <a:endParaRPr lang="es-ES" sz="1800" b="0" dirty="0" smtClean="0">
                        <a:solidFill>
                          <a:schemeClr val="tx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Enterobacter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sp</a:t>
                      </a:r>
                      <a:endParaRPr lang="es-ES" sz="1800" b="0" dirty="0" smtClean="0">
                        <a:solidFill>
                          <a:schemeClr val="tx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Pseudomonas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s-ES" sz="1800" b="0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aeruginosa</a:t>
                      </a:r>
                      <a:endParaRPr lang="es-ES" sz="1800" b="0" dirty="0" smtClean="0">
                        <a:solidFill>
                          <a:schemeClr val="tx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1453" marR="91453" marT="45684" marB="45684">
                    <a:solidFill>
                      <a:schemeClr val="bg1"/>
                    </a:solidFill>
                  </a:tcPr>
                </a:tc>
              </a:tr>
              <a:tr h="868292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Inactivan la mayoría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de 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los betalactámicos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1453" marR="91453" marT="45684" marB="45684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Cefalosporinas 3ª G 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(1ª y 2ª G)</a:t>
                      </a:r>
                    </a:p>
                    <a:p>
                      <a:pPr marL="342900" lvl="0" indent="-342900" eaLnBrk="1" hangingPunct="1">
                        <a:lnSpc>
                          <a:spcPct val="90000"/>
                        </a:lnSpc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Penicilinas</a:t>
                      </a:r>
                    </a:p>
                    <a:p>
                      <a:pPr marL="342900" lvl="0" indent="-342900" eaLnBrk="1" hangingPunct="1">
                        <a:lnSpc>
                          <a:spcPct val="90000"/>
                        </a:lnSpc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Monobactámicos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(</a:t>
                      </a:r>
                      <a:r>
                        <a:rPr lang="es-ES" sz="1800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aztreonam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)</a:t>
                      </a:r>
                      <a:endParaRPr lang="es-ES" sz="1800" b="0" dirty="0" smtClean="0">
                        <a:solidFill>
                          <a:schemeClr val="tx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1453" marR="91453" marT="45684" marB="45684"/>
                </a:tc>
              </a:tr>
              <a:tr h="1188610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Menor sensibilidad de otros antibióticos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1453" marR="91453" marT="45684" marB="45684"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Aminoglucósidos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,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Tetraciclina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TMP-SMX 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Quinolonas</a:t>
                      </a:r>
                      <a:endParaRPr lang="es-ES" sz="1800" b="0" dirty="0">
                        <a:solidFill>
                          <a:schemeClr val="tx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1453" marR="91453" marT="45684" marB="45684"/>
                </a:tc>
              </a:tr>
              <a:tr h="2560162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Factores de riesgo</a:t>
                      </a:r>
                    </a:p>
                  </a:txBody>
                  <a:tcPr marL="91453" marR="91453" marT="45684" marB="45684"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Edad avanzada (&gt; 65 años)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Administración reciente</a:t>
                      </a: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de antibióticos (</a:t>
                      </a:r>
                      <a:r>
                        <a:rPr lang="es-ES" sz="1800" b="0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cefalosporinas</a:t>
                      </a: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3G, </a:t>
                      </a:r>
                      <a:r>
                        <a:rPr lang="es-ES" sz="1800" b="0" baseline="0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fluorquinolonas</a:t>
                      </a: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)</a:t>
                      </a:r>
                      <a:endParaRPr lang="es-ES" sz="1800" b="0" dirty="0" smtClean="0">
                        <a:solidFill>
                          <a:schemeClr val="tx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Residencia en un centro </a:t>
                      </a:r>
                      <a:r>
                        <a:rPr lang="es-E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sociosanitario</a:t>
                      </a:r>
                      <a:endParaRPr lang="es-ES" sz="1800" b="0" i="0" u="none" strike="noStrike" kern="1200" baseline="0" dirty="0" smtClean="0">
                        <a:solidFill>
                          <a:schemeClr val="tx1"/>
                        </a:solidFill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Hospitalización reciente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Infecciones urinarias de repetición 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Sondaje vesical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Diabetes mellitus 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Anormalidades de</a:t>
                      </a:r>
                      <a:r>
                        <a:rPr lang="es-ES" sz="1800" b="0" baseline="0" dirty="0" smtClean="0">
                          <a:solidFill>
                            <a:schemeClr val="tx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la vía urinaria</a:t>
                      </a:r>
                      <a:endParaRPr lang="es-ES" sz="1800" b="0" dirty="0">
                        <a:solidFill>
                          <a:schemeClr val="tx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1453" marR="91453" marT="45684" marB="4568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18279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7337"/>
            <a:ext cx="64103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2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0891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635896" y="616530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American Journal of </a:t>
            </a:r>
            <a:r>
              <a:rPr lang="en-US" dirty="0" smtClean="0"/>
              <a:t>Medicine. 2008:121(10)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84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4970"/>
            <a:ext cx="6110808" cy="56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3" y="3284984"/>
            <a:ext cx="23717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18864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1"/>
                </a:solidFill>
              </a:rPr>
              <a:t>2021 E </a:t>
            </a:r>
            <a:r>
              <a:rPr lang="es-ES_tradnl" b="1" dirty="0" err="1" smtClean="0">
                <a:solidFill>
                  <a:schemeClr val="accent1"/>
                </a:solidFill>
              </a:rPr>
              <a:t>Coli</a:t>
            </a:r>
            <a:r>
              <a:rPr lang="es-ES_tradnl" b="1" dirty="0" smtClean="0">
                <a:solidFill>
                  <a:schemeClr val="accent1"/>
                </a:solidFill>
              </a:rPr>
              <a:t>. Resistencia combinada (</a:t>
            </a:r>
            <a:r>
              <a:rPr lang="es-ES_tradnl" b="1" dirty="0" err="1" smtClean="0">
                <a:solidFill>
                  <a:schemeClr val="accent1"/>
                </a:solidFill>
              </a:rPr>
              <a:t>fluorquinolonas</a:t>
            </a:r>
            <a:r>
              <a:rPr lang="es-ES_tradnl" b="1" dirty="0" smtClean="0">
                <a:solidFill>
                  <a:schemeClr val="accent1"/>
                </a:solidFill>
              </a:rPr>
              <a:t>, cefalosporinas 3G, </a:t>
            </a:r>
            <a:r>
              <a:rPr lang="es-ES_tradnl" b="1" dirty="0" err="1" smtClean="0">
                <a:solidFill>
                  <a:schemeClr val="accent1"/>
                </a:solidFill>
              </a:rPr>
              <a:t>aminoglucósidos</a:t>
            </a:r>
            <a:r>
              <a:rPr lang="es-ES_tradnl" b="1" dirty="0" smtClean="0">
                <a:solidFill>
                  <a:schemeClr val="accent1"/>
                </a:solidFill>
              </a:rPr>
              <a:t>)</a:t>
            </a:r>
            <a:endParaRPr lang="es-E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52526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847968" y="594928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https://www.ecdc.europa.eu/sites/default/files/documents/AER-EARS-Net-2020.pdf</a:t>
            </a:r>
          </a:p>
        </p:txBody>
      </p:sp>
    </p:spTree>
    <p:extLst>
      <p:ext uri="{BB962C8B-B14F-4D97-AF65-F5344CB8AC3E}">
        <p14:creationId xmlns:p14="http://schemas.microsoft.com/office/powerpoint/2010/main" val="13965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1" y="260648"/>
            <a:ext cx="8253935" cy="630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2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51598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3296"/>
            <a:ext cx="52371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izquierda"/>
          <p:cNvSpPr/>
          <p:nvPr/>
        </p:nvSpPr>
        <p:spPr bwMode="auto">
          <a:xfrm>
            <a:off x="8744487" y="2276872"/>
            <a:ext cx="376205" cy="58386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76256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DA Sureste 2016</a:t>
            </a: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" y="116632"/>
            <a:ext cx="8748463" cy="482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0128"/>
            <a:ext cx="4889178" cy="17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8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contenido"/>
          <p:cNvSpPr>
            <a:spLocks noGrp="1"/>
          </p:cNvSpPr>
          <p:nvPr>
            <p:ph/>
          </p:nvPr>
        </p:nvSpPr>
        <p:spPr>
          <a:xfrm>
            <a:off x="827584" y="1412776"/>
            <a:ext cx="7772400" cy="4594225"/>
          </a:xfrm>
        </p:spPr>
        <p:txBody>
          <a:bodyPr/>
          <a:lstStyle/>
          <a:p>
            <a:r>
              <a:rPr lang="es-ES_tradnl" altLang="es-ES" dirty="0" smtClean="0">
                <a:solidFill>
                  <a:srgbClr val="FF0000"/>
                </a:solidFill>
              </a:rPr>
              <a:t>LUISA</a:t>
            </a:r>
            <a:r>
              <a:rPr lang="es-ES_tradnl" altLang="es-ES" dirty="0" smtClean="0"/>
              <a:t> 27 años. No antecedentes de interés</a:t>
            </a:r>
          </a:p>
          <a:p>
            <a:endParaRPr lang="es-ES_tradnl" altLang="es-ES" dirty="0" smtClean="0"/>
          </a:p>
          <a:p>
            <a:r>
              <a:rPr lang="es-ES_tradnl" altLang="es-ES" dirty="0" smtClean="0"/>
              <a:t>Disuria, polaquiuria, tenesmo, </a:t>
            </a:r>
            <a:r>
              <a:rPr lang="es-ES_tradnl" altLang="es-ES" dirty="0"/>
              <a:t>restos hemáticos leves en papel higiénico. </a:t>
            </a:r>
            <a:r>
              <a:rPr lang="es-ES_tradnl" altLang="es-ES" dirty="0" smtClean="0">
                <a:solidFill>
                  <a:schemeClr val="accent2"/>
                </a:solidFill>
              </a:rPr>
              <a:t>No fiebre. No síntomas </a:t>
            </a:r>
            <a:r>
              <a:rPr lang="es-ES_tradnl" altLang="es-ES" dirty="0" smtClean="0">
                <a:solidFill>
                  <a:schemeClr val="accent2"/>
                </a:solidFill>
              </a:rPr>
              <a:t>vaginales. Número previo de infecciones urinarias</a:t>
            </a:r>
            <a:endParaRPr lang="es-ES_tradnl" altLang="es-ES" dirty="0" smtClean="0">
              <a:solidFill>
                <a:schemeClr val="accent2"/>
              </a:solidFill>
            </a:endParaRPr>
          </a:p>
          <a:p>
            <a:endParaRPr lang="es-ES_tradnl" altLang="es-ES" dirty="0" smtClean="0"/>
          </a:p>
          <a:p>
            <a:r>
              <a:rPr lang="es-ES_tradnl" altLang="es-ES" dirty="0" err="1" smtClean="0"/>
              <a:t>Ef</a:t>
            </a:r>
            <a:r>
              <a:rPr lang="es-ES_tradnl" altLang="es-ES" dirty="0" smtClean="0"/>
              <a:t>: dolor </a:t>
            </a:r>
            <a:r>
              <a:rPr lang="es-ES_tradnl" altLang="es-ES" dirty="0" err="1" smtClean="0"/>
              <a:t>suprapúbico</a:t>
            </a:r>
            <a:r>
              <a:rPr lang="es-ES_tradnl" altLang="es-ES" dirty="0" smtClean="0"/>
              <a:t>. </a:t>
            </a:r>
            <a:r>
              <a:rPr lang="es-ES_tradnl" altLang="es-ES" dirty="0" smtClean="0">
                <a:solidFill>
                  <a:schemeClr val="accent2"/>
                </a:solidFill>
              </a:rPr>
              <a:t>Puño percusión (-)</a:t>
            </a:r>
          </a:p>
          <a:p>
            <a:endParaRPr lang="es-ES_tradnl" altLang="es-ES" dirty="0" smtClean="0"/>
          </a:p>
          <a:p>
            <a:r>
              <a:rPr lang="es-ES_tradnl" altLang="es-ES" dirty="0" smtClean="0"/>
              <a:t>¿Más preguntas? ¿Actitud? ¿Diagnóstico? ¿Tratamiento?</a:t>
            </a:r>
            <a:endParaRPr lang="es-ES" alt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20688"/>
            <a:ext cx="896302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altLang="es-ES" sz="3000" smtClean="0"/>
              <a:t>Pautas de tratamiento empírico en cistitis  no complicada en adultos</a:t>
            </a:r>
            <a:br>
              <a:rPr lang="es-ES" altLang="es-ES" sz="3000" smtClean="0"/>
            </a:br>
            <a:r>
              <a:rPr lang="es-ES" altLang="es-ES" sz="3000" smtClean="0">
                <a:solidFill>
                  <a:srgbClr val="C00000"/>
                </a:solidFill>
              </a:rPr>
              <a:t>Cistitis aguda simple y reinfecciones &lt; 3/año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>
              <a:spcBef>
                <a:spcPts val="480"/>
              </a:spcBef>
              <a:spcAft>
                <a:spcPts val="0"/>
              </a:spcAft>
            </a:pPr>
            <a:endParaRPr lang="es-ES" b="1" kern="1200" dirty="0" smtClean="0">
              <a:solidFill>
                <a:srgbClr val="92D050"/>
              </a:solidFill>
            </a:endParaRPr>
          </a:p>
          <a:p>
            <a:pPr marL="347472" indent="-347472">
              <a:spcBef>
                <a:spcPts val="480"/>
              </a:spcBef>
              <a:spcAft>
                <a:spcPts val="0"/>
              </a:spcAft>
            </a:pPr>
            <a:r>
              <a:rPr lang="es-ES" b="1" kern="1200" dirty="0" smtClean="0">
                <a:solidFill>
                  <a:srgbClr val="92D050"/>
                </a:solidFill>
              </a:rPr>
              <a:t>Fosfomicina-trometamol</a:t>
            </a:r>
            <a:r>
              <a:rPr lang="es-ES" b="1" kern="1200" dirty="0">
                <a:solidFill>
                  <a:srgbClr val="92D050"/>
                </a:solidFill>
              </a:rPr>
              <a:t>, 3 g (dosis única</a:t>
            </a:r>
            <a:r>
              <a:rPr lang="es-ES" b="1" kern="1200" dirty="0" smtClean="0">
                <a:solidFill>
                  <a:srgbClr val="92D050"/>
                </a:solidFill>
              </a:rPr>
              <a:t>)</a:t>
            </a:r>
          </a:p>
          <a:p>
            <a:pPr marL="747522" lvl="1" indent="-347472">
              <a:spcBef>
                <a:spcPts val="480"/>
              </a:spcBef>
              <a:spcAft>
                <a:spcPts val="0"/>
              </a:spcAft>
            </a:pPr>
            <a:r>
              <a:rPr lang="es-ES_tradnl" sz="2000" kern="1200" dirty="0" smtClean="0">
                <a:solidFill>
                  <a:srgbClr val="000000"/>
                </a:solidFill>
              </a:rPr>
              <a:t>Buena actividad frente E. </a:t>
            </a:r>
            <a:r>
              <a:rPr lang="es-ES_tradnl" sz="2000" kern="1200" dirty="0" err="1" smtClean="0">
                <a:solidFill>
                  <a:srgbClr val="000000"/>
                </a:solidFill>
              </a:rPr>
              <a:t>coli</a:t>
            </a:r>
            <a:endParaRPr lang="es-ES_tradnl" sz="2000" kern="1200" dirty="0" smtClean="0">
              <a:solidFill>
                <a:srgbClr val="000000"/>
              </a:solidFill>
            </a:endParaRPr>
          </a:p>
          <a:p>
            <a:pPr marL="747522" lvl="1" indent="-347472">
              <a:spcBef>
                <a:spcPts val="480"/>
              </a:spcBef>
              <a:spcAft>
                <a:spcPts val="0"/>
              </a:spcAft>
            </a:pPr>
            <a:r>
              <a:rPr lang="es-ES_tradnl" sz="2000" kern="1200" dirty="0" smtClean="0">
                <a:solidFill>
                  <a:srgbClr val="000000"/>
                </a:solidFill>
              </a:rPr>
              <a:t>No útil </a:t>
            </a:r>
            <a:r>
              <a:rPr lang="es-ES_tradnl" sz="2000" kern="1200" dirty="0" err="1" smtClean="0">
                <a:solidFill>
                  <a:srgbClr val="000000"/>
                </a:solidFill>
              </a:rPr>
              <a:t>Staph</a:t>
            </a:r>
            <a:r>
              <a:rPr lang="es-ES_tradnl" sz="2000" kern="1200" dirty="0" smtClean="0">
                <a:solidFill>
                  <a:srgbClr val="000000"/>
                </a:solidFill>
              </a:rPr>
              <a:t> </a:t>
            </a:r>
            <a:r>
              <a:rPr lang="es-ES_tradnl" sz="2000" kern="1200" dirty="0" err="1" smtClean="0">
                <a:solidFill>
                  <a:srgbClr val="000000"/>
                </a:solidFill>
              </a:rPr>
              <a:t>saprophyticus</a:t>
            </a:r>
            <a:endParaRPr lang="es-ES_tradnl" sz="2000" kern="1200" dirty="0" smtClean="0">
              <a:solidFill>
                <a:srgbClr val="000000"/>
              </a:solidFill>
            </a:endParaRPr>
          </a:p>
          <a:p>
            <a:pPr marL="747522" lvl="1" indent="-347472">
              <a:spcBef>
                <a:spcPts val="480"/>
              </a:spcBef>
              <a:spcAft>
                <a:spcPts val="0"/>
              </a:spcAft>
            </a:pPr>
            <a:r>
              <a:rPr lang="es-ES_tradnl" sz="2000" kern="1200" dirty="0" smtClean="0">
                <a:solidFill>
                  <a:srgbClr val="000000"/>
                </a:solidFill>
              </a:rPr>
              <a:t>Menor capacidad </a:t>
            </a:r>
            <a:r>
              <a:rPr lang="es-ES_tradnl" sz="2000" kern="1200" dirty="0" err="1" smtClean="0">
                <a:solidFill>
                  <a:srgbClr val="000000"/>
                </a:solidFill>
              </a:rPr>
              <a:t>erradicadora</a:t>
            </a:r>
            <a:r>
              <a:rPr lang="es-ES_tradnl" sz="2000" kern="1200" dirty="0" smtClean="0">
                <a:solidFill>
                  <a:srgbClr val="000000"/>
                </a:solidFill>
              </a:rPr>
              <a:t> y probable mayor tasa de recurrencias</a:t>
            </a:r>
            <a:endParaRPr lang="es-ES" dirty="0"/>
          </a:p>
          <a:p>
            <a:pPr marL="747522" lvl="1" indent="-347472">
              <a:spcBef>
                <a:spcPts val="480"/>
              </a:spcBef>
              <a:spcAft>
                <a:spcPts val="0"/>
              </a:spcAft>
            </a:pPr>
            <a:r>
              <a:rPr lang="es-ES_tradnl" sz="2000" kern="1200" dirty="0" smtClean="0">
                <a:solidFill>
                  <a:srgbClr val="000000"/>
                </a:solidFill>
              </a:rPr>
              <a:t>En ayunas (2-3 h antes o después de ingesta)</a:t>
            </a:r>
            <a:endParaRPr lang="es-ES_tradnl" sz="2000" kern="1200" dirty="0">
              <a:solidFill>
                <a:srgbClr val="0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19250" y="6197600"/>
            <a:ext cx="6297613" cy="400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" sz="2000" dirty="0"/>
              <a:t>No es necesario realizar </a:t>
            </a:r>
            <a:r>
              <a:rPr lang="es-ES" sz="2000" dirty="0" err="1"/>
              <a:t>urocultivo</a:t>
            </a:r>
            <a:r>
              <a:rPr lang="es-ES" sz="2000" dirty="0"/>
              <a:t> previo ni de control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4038952"/>
            <a:ext cx="24860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9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altLang="es-ES" sz="3000" smtClean="0"/>
              <a:t>Pautas de tratamiento empírico en cistitis  no complicada en adultos</a:t>
            </a:r>
            <a:br>
              <a:rPr lang="es-ES" altLang="es-ES" sz="3000" smtClean="0"/>
            </a:br>
            <a:r>
              <a:rPr lang="es-ES" altLang="es-ES" sz="3000" smtClean="0">
                <a:solidFill>
                  <a:srgbClr val="C00000"/>
                </a:solidFill>
              </a:rPr>
              <a:t>Cistitis aguda simple y reinfecciones &lt; 3/año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480"/>
              </a:spcBef>
              <a:spcAft>
                <a:spcPts val="0"/>
              </a:spcAft>
              <a:buNone/>
            </a:pPr>
            <a:endParaRPr lang="es-ES" sz="2400" dirty="0"/>
          </a:p>
          <a:p>
            <a:pPr marL="347472" indent="-347472">
              <a:spcBef>
                <a:spcPts val="480"/>
              </a:spcBef>
              <a:spcAft>
                <a:spcPts val="0"/>
              </a:spcAft>
            </a:pPr>
            <a:r>
              <a:rPr lang="es-ES" b="1" i="0" u="none" strike="noStrike" kern="1200" dirty="0" smtClean="0">
                <a:solidFill>
                  <a:srgbClr val="92D050"/>
                </a:solidFill>
                <a:effectLst/>
              </a:rPr>
              <a:t>Nitrofurantoína 50-100 mg/8h * 5 días</a:t>
            </a:r>
          </a:p>
          <a:p>
            <a:pPr marL="347472" indent="-347472">
              <a:spcBef>
                <a:spcPts val="480"/>
              </a:spcBef>
              <a:spcAft>
                <a:spcPts val="0"/>
              </a:spcAft>
            </a:pPr>
            <a:r>
              <a:rPr lang="es-ES_tradnl" b="1" kern="1200" dirty="0" smtClean="0">
                <a:solidFill>
                  <a:srgbClr val="92D050"/>
                </a:solidFill>
              </a:rPr>
              <a:t>1 </a:t>
            </a:r>
            <a:r>
              <a:rPr lang="es-ES_tradnl" b="1" kern="1200" dirty="0" err="1" smtClean="0">
                <a:solidFill>
                  <a:srgbClr val="92D050"/>
                </a:solidFill>
              </a:rPr>
              <a:t>ó</a:t>
            </a:r>
            <a:r>
              <a:rPr lang="es-ES_tradnl" b="1" kern="1200" dirty="0" smtClean="0">
                <a:solidFill>
                  <a:srgbClr val="92D050"/>
                </a:solidFill>
              </a:rPr>
              <a:t> 2 </a:t>
            </a:r>
            <a:r>
              <a:rPr lang="es-ES_tradnl" b="1" kern="1200" dirty="0" err="1" smtClean="0">
                <a:solidFill>
                  <a:srgbClr val="92D050"/>
                </a:solidFill>
              </a:rPr>
              <a:t>cp</a:t>
            </a:r>
            <a:r>
              <a:rPr lang="es-ES_tradnl" b="1" kern="1200" dirty="0" smtClean="0">
                <a:solidFill>
                  <a:srgbClr val="92D050"/>
                </a:solidFill>
              </a:rPr>
              <a:t> cada 8 horas</a:t>
            </a:r>
            <a:endParaRPr lang="es-ES" b="1" kern="1200" dirty="0">
              <a:solidFill>
                <a:srgbClr val="92D050"/>
              </a:solidFill>
            </a:endParaRPr>
          </a:p>
          <a:p>
            <a:pPr marL="0" indent="0">
              <a:spcBef>
                <a:spcPts val="480"/>
              </a:spcBef>
              <a:spcAft>
                <a:spcPts val="0"/>
              </a:spcAft>
              <a:buNone/>
            </a:pPr>
            <a:r>
              <a:rPr lang="es-ES" b="1" kern="1200" dirty="0">
                <a:solidFill>
                  <a:srgbClr val="92D050"/>
                </a:solidFill>
              </a:rPr>
              <a:t>	</a:t>
            </a:r>
            <a:r>
              <a:rPr lang="es-ES" sz="2400" b="1" i="0" u="none" strike="noStrike" kern="1200" dirty="0" smtClean="0">
                <a:solidFill>
                  <a:srgbClr val="000000"/>
                </a:solidFill>
                <a:effectLst/>
              </a:rPr>
              <a:t>(USA</a:t>
            </a:r>
            <a:r>
              <a:rPr lang="es-ES" sz="2400" b="1" i="0" u="none" strike="noStrike" kern="1200" baseline="0" dirty="0" smtClean="0">
                <a:solidFill>
                  <a:srgbClr val="000000"/>
                </a:solidFill>
                <a:effectLst/>
              </a:rPr>
              <a:t> </a:t>
            </a:r>
            <a:r>
              <a:rPr lang="es-ES" sz="2400" b="1" i="0" u="none" strike="noStrike" kern="1200" baseline="0" dirty="0" err="1" smtClean="0">
                <a:solidFill>
                  <a:srgbClr val="000000"/>
                </a:solidFill>
                <a:effectLst/>
              </a:rPr>
              <a:t>macrocristales</a:t>
            </a:r>
            <a:r>
              <a:rPr lang="es-ES" sz="2400" b="1" i="0" u="none" strike="noStrike" kern="1200" baseline="0" dirty="0" smtClean="0">
                <a:solidFill>
                  <a:srgbClr val="000000"/>
                </a:solidFill>
                <a:effectLst/>
              </a:rPr>
              <a:t> 100 mg/12h)</a:t>
            </a:r>
          </a:p>
          <a:p>
            <a:pPr marL="747522" lvl="1" indent="-347472">
              <a:spcBef>
                <a:spcPts val="480"/>
              </a:spcBef>
              <a:spcAft>
                <a:spcPts val="0"/>
              </a:spcAft>
            </a:pPr>
            <a:r>
              <a:rPr lang="es-ES_tradnl" sz="2000" kern="1200" dirty="0" smtClean="0">
                <a:solidFill>
                  <a:srgbClr val="000000"/>
                </a:solidFill>
              </a:rPr>
              <a:t>Absorción mejora con alimentos</a:t>
            </a:r>
          </a:p>
          <a:p>
            <a:pPr marL="747522" lvl="1" indent="-347472">
              <a:spcBef>
                <a:spcPts val="480"/>
              </a:spcBef>
              <a:spcAft>
                <a:spcPts val="0"/>
              </a:spcAft>
            </a:pPr>
            <a:r>
              <a:rPr lang="es-ES_tradnl" sz="2000" kern="1200" dirty="0" smtClean="0">
                <a:solidFill>
                  <a:srgbClr val="000000"/>
                </a:solidFill>
              </a:rPr>
              <a:t>Evitar si </a:t>
            </a:r>
            <a:r>
              <a:rPr lang="es-ES_tradnl" sz="2000" kern="1200" dirty="0" err="1" smtClean="0">
                <a:solidFill>
                  <a:srgbClr val="000000"/>
                </a:solidFill>
              </a:rPr>
              <a:t>ClCr</a:t>
            </a:r>
            <a:r>
              <a:rPr lang="es-ES_tradnl" sz="2000" kern="1200" dirty="0" smtClean="0">
                <a:solidFill>
                  <a:srgbClr val="000000"/>
                </a:solidFill>
              </a:rPr>
              <a:t>&lt;45		</a:t>
            </a:r>
          </a:p>
          <a:p>
            <a:pPr marL="747522" lvl="1" indent="-347472">
              <a:spcBef>
                <a:spcPts val="480"/>
              </a:spcBef>
              <a:spcAft>
                <a:spcPts val="0"/>
              </a:spcAft>
            </a:pPr>
            <a:r>
              <a:rPr lang="es-ES_tradnl" sz="2000" kern="1200" dirty="0" smtClean="0">
                <a:solidFill>
                  <a:srgbClr val="000000"/>
                </a:solidFill>
              </a:rPr>
              <a:t>Orina naranja</a:t>
            </a:r>
          </a:p>
          <a:p>
            <a:pPr marL="747522" lvl="1" indent="-347472">
              <a:spcBef>
                <a:spcPts val="480"/>
              </a:spcBef>
              <a:spcAft>
                <a:spcPts val="0"/>
              </a:spcAft>
            </a:pPr>
            <a:r>
              <a:rPr lang="es-ES_tradnl" sz="2000" kern="1200" dirty="0" smtClean="0">
                <a:solidFill>
                  <a:srgbClr val="000000"/>
                </a:solidFill>
              </a:rPr>
              <a:t>No útil </a:t>
            </a:r>
            <a:r>
              <a:rPr lang="es-ES" sz="2000" kern="1200" dirty="0">
                <a:solidFill>
                  <a:srgbClr val="000000"/>
                </a:solidFill>
              </a:rPr>
              <a:t>P. </a:t>
            </a:r>
            <a:r>
              <a:rPr lang="es-ES" sz="2000" kern="1200" dirty="0" err="1" smtClean="0">
                <a:solidFill>
                  <a:srgbClr val="000000"/>
                </a:solidFill>
              </a:rPr>
              <a:t>mirabilis</a:t>
            </a:r>
            <a:r>
              <a:rPr lang="es-ES" sz="2000" kern="1200" dirty="0" smtClean="0">
                <a:solidFill>
                  <a:srgbClr val="000000"/>
                </a:solidFill>
              </a:rPr>
              <a:t> o algunas cepas </a:t>
            </a:r>
            <a:r>
              <a:rPr lang="es-ES" sz="2000" kern="1200" dirty="0">
                <a:solidFill>
                  <a:srgbClr val="000000"/>
                </a:solidFill>
              </a:rPr>
              <a:t>K. </a:t>
            </a:r>
            <a:r>
              <a:rPr lang="es-ES" sz="2000" kern="1200" dirty="0" err="1" smtClean="0">
                <a:solidFill>
                  <a:srgbClr val="000000"/>
                </a:solidFill>
              </a:rPr>
              <a:t>pneumoniae</a:t>
            </a:r>
            <a:endParaRPr lang="es-ES_tradnl" sz="2000" kern="1200" dirty="0" smtClean="0">
              <a:solidFill>
                <a:srgbClr val="000000"/>
              </a:solidFill>
            </a:endParaRPr>
          </a:p>
          <a:p>
            <a:pPr marL="747522" lvl="1" indent="-347472">
              <a:spcBef>
                <a:spcPts val="480"/>
              </a:spcBef>
              <a:spcAft>
                <a:spcPts val="0"/>
              </a:spcAft>
            </a:pPr>
            <a:r>
              <a:rPr lang="es-ES_tradnl" sz="2000" kern="1200" dirty="0" smtClean="0">
                <a:solidFill>
                  <a:srgbClr val="000000"/>
                </a:solidFill>
              </a:rPr>
              <a:t>Alerta de uso</a:t>
            </a:r>
            <a:endParaRPr lang="es-ES" sz="2000" dirty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619250" y="6197600"/>
            <a:ext cx="6297613" cy="400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" sz="2000" dirty="0"/>
              <a:t>No es necesario realizar </a:t>
            </a:r>
            <a:r>
              <a:rPr lang="es-ES" sz="2000" dirty="0" err="1"/>
              <a:t>urocultivo</a:t>
            </a:r>
            <a:r>
              <a:rPr lang="es-ES" sz="2000" dirty="0"/>
              <a:t> previo ni de control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98" y="2420888"/>
            <a:ext cx="28765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8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4168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5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439863"/>
          </a:xfrm>
        </p:spPr>
        <p:txBody>
          <a:bodyPr/>
          <a:lstStyle/>
          <a:p>
            <a:pPr algn="ctr" eaLnBrk="1" hangingPunct="1"/>
            <a:r>
              <a:rPr lang="es-ES" altLang="es-ES" sz="3000" smtClean="0"/>
              <a:t>Pautas de tratamiento empírico en cistitis  no complicada en adultos</a:t>
            </a:r>
            <a:br>
              <a:rPr lang="es-ES" altLang="es-ES" sz="3000" smtClean="0"/>
            </a:br>
            <a:r>
              <a:rPr lang="es-ES" altLang="es-ES" sz="3000" smtClean="0">
                <a:solidFill>
                  <a:srgbClr val="C00000"/>
                </a:solidFill>
              </a:rPr>
              <a:t>Cistitis aguda simple y reinfecciones &lt; 3/año</a:t>
            </a:r>
          </a:p>
        </p:txBody>
      </p:sp>
      <p:graphicFrame>
        <p:nvGraphicFramePr>
          <p:cNvPr id="3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354747"/>
              </p:ext>
            </p:extLst>
          </p:nvPr>
        </p:nvGraphicFramePr>
        <p:xfrm>
          <a:off x="487293" y="2132856"/>
          <a:ext cx="8640763" cy="271118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50907"/>
                <a:gridCol w="886232"/>
                <a:gridCol w="6203624"/>
              </a:tblGrid>
              <a:tr h="860458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ahoma" pitchFamily="34" charset="0"/>
                        </a:rPr>
                        <a:t>2ª Elección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2" marR="90002" marT="35962" marB="35962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5 días</a:t>
                      </a:r>
                    </a:p>
                  </a:txBody>
                  <a:tcPr marL="90002" marR="90002" marT="35962" marB="35962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20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Amoxicilina-clavulánico 500/125 mg/8 </a:t>
                      </a:r>
                      <a:r>
                        <a:rPr lang="pt-BR" sz="2000" b="0" i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horas</a:t>
                      </a:r>
                      <a:endParaRPr lang="pt-BR" sz="2000" b="0" i="0" dirty="0" smtClean="0">
                        <a:solidFill>
                          <a:schemeClr val="tx1"/>
                        </a:solidFill>
                        <a:latin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20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Cefuroxima-axetilo 250 mg /12 </a:t>
                      </a:r>
                      <a:r>
                        <a:rPr lang="pt-BR" sz="2000" b="0" i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horas</a:t>
                      </a:r>
                      <a:endParaRPr lang="es-ES" sz="2000" b="0" i="0" dirty="0" smtClean="0">
                        <a:solidFill>
                          <a:schemeClr val="tx1"/>
                        </a:solidFill>
                        <a:latin typeface="Tahoma" pitchFamily="34" charset="0"/>
                      </a:endParaRPr>
                    </a:p>
                  </a:txBody>
                  <a:tcPr marL="90002" marR="90002" marT="35962" marB="35962" horzOverflow="overflow">
                    <a:solidFill>
                      <a:schemeClr val="bg1"/>
                    </a:solidFill>
                  </a:tcPr>
                </a:tc>
              </a:tr>
              <a:tr h="120813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4" marR="90004" marT="35980" marB="35980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0" i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3 días</a:t>
                      </a:r>
                      <a:endParaRPr lang="es-ES" sz="2000" b="0" i="0" dirty="0" smtClean="0">
                        <a:solidFill>
                          <a:schemeClr val="tx1"/>
                        </a:solidFill>
                        <a:latin typeface="Tahoma" pitchFamily="34" charset="0"/>
                      </a:endParaRPr>
                    </a:p>
                  </a:txBody>
                  <a:tcPr marL="90002" marR="90002" marT="35962" marB="35962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Ciprofloxacino 250 mg /12 </a:t>
                      </a:r>
                      <a:r>
                        <a:rPr lang="pt-BR" sz="2000" b="0" i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horas</a:t>
                      </a:r>
                      <a:endParaRPr lang="es-ES" sz="2000" b="0" i="0" dirty="0" smtClean="0">
                        <a:solidFill>
                          <a:schemeClr val="tx1"/>
                        </a:solidFill>
                        <a:latin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Norfloxacino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400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/12 </a:t>
                      </a:r>
                      <a:r>
                        <a:rPr lang="pt-BR" sz="2000" b="0" i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horas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Cefixima 400 mg / 24 </a:t>
                      </a:r>
                      <a:r>
                        <a:rPr lang="pt-BR" sz="2000" b="0" i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horas</a:t>
                      </a:r>
                      <a:endParaRPr lang="es-ES" sz="2000" b="0" i="0" dirty="0" smtClean="0">
                        <a:solidFill>
                          <a:schemeClr val="tx1"/>
                        </a:solidFill>
                        <a:latin typeface="Tahoma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2000" b="0" i="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Trimetroprim-sulfametoxazol</a:t>
                      </a:r>
                      <a:r>
                        <a:rPr lang="pt-BR" sz="2000" b="0" i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 160/800 mg/12 h.</a:t>
                      </a:r>
                      <a:endParaRPr lang="es-ES" sz="2000" b="0" i="0" dirty="0" smtClean="0">
                        <a:solidFill>
                          <a:schemeClr val="tx1"/>
                        </a:solidFill>
                        <a:latin typeface="Tahoma" pitchFamily="34" charset="0"/>
                      </a:endParaRPr>
                    </a:p>
                  </a:txBody>
                  <a:tcPr marL="90002" marR="90002" marT="35962" marB="35962" horzOverflow="overflow">
                    <a:solidFill>
                      <a:schemeClr val="bg1"/>
                    </a:solidFill>
                  </a:tcPr>
                </a:tc>
              </a:tr>
              <a:tr h="292494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4" marR="90004" marT="35980" marB="35980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20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7 días</a:t>
                      </a:r>
                    </a:p>
                  </a:txBody>
                  <a:tcPr marL="90002" marR="90002" marT="35962" marB="35962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</a:rPr>
                        <a:t>Fosfomicina cálcica 500 mg/8 horas</a:t>
                      </a:r>
                    </a:p>
                  </a:txBody>
                  <a:tcPr marL="90002" marR="90002" marT="35962" marB="35962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619250" y="6197600"/>
            <a:ext cx="6297613" cy="400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" sz="2000" dirty="0"/>
              <a:t>No es necesario realizar </a:t>
            </a:r>
            <a:r>
              <a:rPr lang="es-ES" sz="2000" dirty="0" err="1"/>
              <a:t>urocultivo</a:t>
            </a:r>
            <a:r>
              <a:rPr lang="es-ES" sz="2000" dirty="0"/>
              <a:t> previo ni de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25% cistitis se resuelven </a:t>
            </a:r>
            <a:r>
              <a:rPr lang="es-ES_tradnl" dirty="0" smtClean="0"/>
              <a:t>espontáneamente</a:t>
            </a:r>
          </a:p>
          <a:p>
            <a:endParaRPr lang="es-ES_tradnl" dirty="0"/>
          </a:p>
          <a:p>
            <a:r>
              <a:rPr lang="es-ES_tradnl" dirty="0" smtClean="0"/>
              <a:t>¿Prescripción diferida?</a:t>
            </a:r>
          </a:p>
          <a:p>
            <a:r>
              <a:rPr lang="es-ES_tradnl" dirty="0" smtClean="0"/>
              <a:t>Países Bajos: valorar con la mujer en menores de 40 años</a:t>
            </a:r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Igualdad eficacia ibuprofeno 400/8h vs. </a:t>
            </a:r>
            <a:r>
              <a:rPr lang="es-ES_tradnl" dirty="0" err="1" smtClean="0"/>
              <a:t>Ciprofloxacino</a:t>
            </a:r>
            <a:r>
              <a:rPr lang="es-ES_tradnl" dirty="0" smtClean="0"/>
              <a:t> 250/12h </a:t>
            </a:r>
            <a:r>
              <a:rPr lang="es-ES_tradnl" sz="1400" dirty="0" smtClean="0"/>
              <a:t>(</a:t>
            </a:r>
            <a:r>
              <a:rPr lang="es-ES_tradnl" sz="1400" dirty="0" err="1" smtClean="0"/>
              <a:t>Bleidorn</a:t>
            </a:r>
            <a:r>
              <a:rPr lang="es-ES_tradnl" sz="1400" dirty="0" smtClean="0"/>
              <a:t>. BMC Medicine 2010)</a:t>
            </a:r>
            <a:endParaRPr lang="es-ES" sz="1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¿Cistitis sin </a:t>
            </a:r>
            <a:r>
              <a:rPr lang="es-ES_tradnl" dirty="0" err="1" smtClean="0"/>
              <a:t>antibóticos</a:t>
            </a:r>
            <a:r>
              <a:rPr lang="es-ES_tradnl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07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¿Cistitis sin </a:t>
            </a:r>
            <a:r>
              <a:rPr lang="es-ES_tradnl" dirty="0" err="1" smtClean="0"/>
              <a:t>antibóticos</a:t>
            </a:r>
            <a:r>
              <a:rPr lang="es-ES_tradnl" dirty="0" smtClean="0"/>
              <a:t>?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439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6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¿Cistitis sin </a:t>
            </a:r>
            <a:r>
              <a:rPr lang="es-ES_tradnl" dirty="0" err="1" smtClean="0"/>
              <a:t>antibóticos</a:t>
            </a:r>
            <a:r>
              <a:rPr lang="es-ES_tradnl" dirty="0" smtClean="0"/>
              <a:t>?</a:t>
            </a:r>
            <a:endParaRPr lang="es-ES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61982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30903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¿Cistitis sin </a:t>
            </a:r>
            <a:r>
              <a:rPr lang="es-ES_tradnl" dirty="0" err="1" smtClean="0"/>
              <a:t>antibóticos</a:t>
            </a:r>
            <a:r>
              <a:rPr lang="es-ES_tradnl" dirty="0" smtClean="0"/>
              <a:t>?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55762"/>
            <a:ext cx="7010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4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contenido"/>
          <p:cNvSpPr>
            <a:spLocks noGrp="1"/>
          </p:cNvSpPr>
          <p:nvPr>
            <p:ph/>
          </p:nvPr>
        </p:nvSpPr>
        <p:spPr>
          <a:xfrm>
            <a:off x="900113" y="1700213"/>
            <a:ext cx="7772400" cy="4594225"/>
          </a:xfrm>
        </p:spPr>
        <p:txBody>
          <a:bodyPr/>
          <a:lstStyle/>
          <a:p>
            <a:r>
              <a:rPr lang="es-ES_tradnl" altLang="es-ES" dirty="0" smtClean="0">
                <a:solidFill>
                  <a:srgbClr val="FF0000"/>
                </a:solidFill>
              </a:rPr>
              <a:t>LUISA</a:t>
            </a:r>
            <a:r>
              <a:rPr lang="es-ES_tradnl" altLang="es-ES" dirty="0" smtClean="0"/>
              <a:t> 27 años. </a:t>
            </a:r>
          </a:p>
          <a:p>
            <a:pPr marL="0" indent="0">
              <a:buNone/>
            </a:pPr>
            <a:endParaRPr lang="es-ES_tradnl" altLang="es-ES" dirty="0" smtClean="0"/>
          </a:p>
          <a:p>
            <a:r>
              <a:rPr lang="es-ES_tradnl" altLang="es-ES" dirty="0" smtClean="0"/>
              <a:t>Acude a los 10 días porque tras mejoría inicial han reaparecido los síntomas.</a:t>
            </a:r>
          </a:p>
          <a:p>
            <a:pPr marL="0" indent="0">
              <a:buNone/>
            </a:pPr>
            <a:endParaRPr lang="es-ES_tradnl" altLang="es-ES" dirty="0" smtClean="0"/>
          </a:p>
          <a:p>
            <a:pPr marL="0" indent="0">
              <a:buNone/>
            </a:pPr>
            <a:endParaRPr lang="es-ES_tradnl" altLang="es-ES" dirty="0" smtClean="0"/>
          </a:p>
          <a:p>
            <a:r>
              <a:rPr lang="es-ES_tradnl" altLang="es-ES" b="1" dirty="0" smtClean="0">
                <a:solidFill>
                  <a:schemeClr val="tx2"/>
                </a:solidFill>
              </a:rPr>
              <a:t>CISTITIS AGUDA RECURRENTE</a:t>
            </a:r>
          </a:p>
          <a:p>
            <a:pPr marL="0" indent="0">
              <a:buNone/>
            </a:pPr>
            <a:r>
              <a:rPr lang="es-ES_tradnl" altLang="es-ES" dirty="0" smtClean="0"/>
              <a:t>	&gt; 3 episodios al año </a:t>
            </a:r>
            <a:r>
              <a:rPr lang="es-ES_tradnl" altLang="es-ES" dirty="0" err="1" smtClean="0"/>
              <a:t>ó</a:t>
            </a:r>
            <a:endParaRPr lang="es-ES_tradnl" altLang="es-ES" dirty="0"/>
          </a:p>
          <a:p>
            <a:pPr marL="0" indent="0">
              <a:buNone/>
            </a:pPr>
            <a:r>
              <a:rPr lang="es-ES_tradnl" altLang="es-ES" dirty="0" smtClean="0"/>
              <a:t>	&gt; 2 episodios en 6 meses</a:t>
            </a:r>
          </a:p>
        </p:txBody>
      </p:sp>
    </p:spTree>
    <p:extLst>
      <p:ext uri="{BB962C8B-B14F-4D97-AF65-F5344CB8AC3E}">
        <p14:creationId xmlns:p14="http://schemas.microsoft.com/office/powerpoint/2010/main" val="31233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Epidemiología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1-5% de las consultas en AP. </a:t>
            </a:r>
            <a:r>
              <a:rPr lang="es-ES" sz="2400" dirty="0" smtClean="0"/>
              <a:t>Muy frecuente </a:t>
            </a:r>
            <a:r>
              <a:rPr lang="es-ES" sz="2400" dirty="0"/>
              <a:t>en servicios de urgencia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r>
              <a:rPr lang="es-ES" sz="2400" dirty="0" smtClean="0"/>
              <a:t>Prevalencia</a:t>
            </a:r>
            <a:r>
              <a:rPr lang="es-ES" sz="2400" dirty="0"/>
              <a:t>: aumenta con la edad y var</a:t>
            </a:r>
            <a:r>
              <a:rPr lang="es-ES" sz="2400" b="1" dirty="0"/>
              <a:t>í</a:t>
            </a:r>
            <a:r>
              <a:rPr lang="es-ES" sz="2400" dirty="0"/>
              <a:t>a según el sexo</a:t>
            </a:r>
          </a:p>
          <a:p>
            <a:pPr lvl="1"/>
            <a:r>
              <a:rPr lang="es-ES" sz="2000" dirty="0" smtClean="0"/>
              <a:t>Mujeres:</a:t>
            </a:r>
            <a:endParaRPr lang="es-ES" sz="2000" dirty="0"/>
          </a:p>
          <a:p>
            <a:pPr marL="457200" lvl="1" indent="0">
              <a:buNone/>
            </a:pPr>
            <a:r>
              <a:rPr lang="es-ES" sz="2000" dirty="0" smtClean="0"/>
              <a:t>50-60</a:t>
            </a:r>
            <a:r>
              <a:rPr lang="es-ES" sz="2000" dirty="0"/>
              <a:t>% mujeres tendrán al menos una ITU durante su </a:t>
            </a:r>
            <a:r>
              <a:rPr lang="es-ES" sz="2000" dirty="0" smtClean="0"/>
              <a:t>vida</a:t>
            </a:r>
            <a:endParaRPr lang="es-ES" sz="2000" dirty="0"/>
          </a:p>
          <a:p>
            <a:pPr marL="457200" lvl="1" indent="0">
              <a:buNone/>
            </a:pPr>
            <a:r>
              <a:rPr lang="es-ES" sz="2000" dirty="0" smtClean="0"/>
              <a:t>25-35</a:t>
            </a:r>
            <a:r>
              <a:rPr lang="es-ES" sz="2000" dirty="0"/>
              <a:t>% de todas las mujeres entre 20-40 </a:t>
            </a:r>
            <a:r>
              <a:rPr lang="es-ES" sz="2000" dirty="0" smtClean="0"/>
              <a:t>a</a:t>
            </a:r>
            <a:r>
              <a:rPr lang="es-ES" sz="2000" b="1" dirty="0" smtClean="0"/>
              <a:t>ñ</a:t>
            </a:r>
            <a:r>
              <a:rPr lang="es-ES" sz="2000" dirty="0" smtClean="0"/>
              <a:t>os</a:t>
            </a:r>
            <a:endParaRPr lang="es-ES" sz="2000" dirty="0"/>
          </a:p>
          <a:p>
            <a:pPr lvl="1"/>
            <a:r>
              <a:rPr lang="es-ES" sz="2000" dirty="0" smtClean="0"/>
              <a:t>Varones</a:t>
            </a:r>
            <a:r>
              <a:rPr lang="es-ES" sz="2000" dirty="0"/>
              <a:t>: menor incidencia </a:t>
            </a:r>
            <a:r>
              <a:rPr lang="es-ES" sz="2000" dirty="0" smtClean="0"/>
              <a:t>pero</a:t>
            </a:r>
            <a:r>
              <a:rPr lang="es-ES" sz="2000" dirty="0" smtClean="0"/>
              <a:t> </a:t>
            </a:r>
            <a:r>
              <a:rPr lang="es-ES" sz="2000" dirty="0"/>
              <a:t>se iguala a partir de 65 </a:t>
            </a:r>
            <a:r>
              <a:rPr lang="es-ES" sz="2000" dirty="0" smtClean="0"/>
              <a:t>a</a:t>
            </a:r>
            <a:r>
              <a:rPr lang="es-ES" sz="2000" b="1" dirty="0" smtClean="0"/>
              <a:t>ñ</a:t>
            </a:r>
            <a:r>
              <a:rPr lang="es-ES" sz="2000" dirty="0" smtClean="0"/>
              <a:t>os</a:t>
            </a:r>
          </a:p>
          <a:p>
            <a:endParaRPr lang="es-ES" sz="2400" dirty="0"/>
          </a:p>
          <a:p>
            <a:r>
              <a:rPr lang="es-ES" sz="2400" dirty="0" smtClean="0"/>
              <a:t>10</a:t>
            </a:r>
            <a:r>
              <a:rPr lang="es-ES" sz="2400" dirty="0"/>
              <a:t>% de los pacientes sometidos a sondaje vesical, presentan una ITU de </a:t>
            </a:r>
            <a:r>
              <a:rPr lang="es-ES" sz="2400" dirty="0" smtClean="0"/>
              <a:t>forma transitoria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585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Cistitis aguda recurrentes (&gt;3/año</a:t>
            </a:r>
            <a:r>
              <a:rPr lang="es-ES" altLang="es-ES" dirty="0" smtClean="0"/>
              <a:t>)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RECAÍDA (20%)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En las 2 semanas siguientes tras </a:t>
            </a:r>
            <a:r>
              <a:rPr lang="es-ES_tradnl" dirty="0" err="1" smtClean="0"/>
              <a:t>tto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Mismo germen</a:t>
            </a:r>
          </a:p>
          <a:p>
            <a:endParaRPr lang="es-ES_tradnl" dirty="0" smtClean="0"/>
          </a:p>
          <a:p>
            <a:r>
              <a:rPr lang="es-ES_tradnl" dirty="0" smtClean="0"/>
              <a:t>Factores relacionados: pauta corta, resistencias, pielonefritis subclínica</a:t>
            </a:r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smtClean="0"/>
              <a:t>REINFECCIÓN (80%)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Más de 2 semanas tras tratamiento</a:t>
            </a:r>
          </a:p>
          <a:p>
            <a:endParaRPr lang="es-ES_tradnl" dirty="0" smtClean="0"/>
          </a:p>
          <a:p>
            <a:r>
              <a:rPr lang="es-ES_tradnl" dirty="0" smtClean="0"/>
              <a:t>Diferente cepa</a:t>
            </a:r>
          </a:p>
          <a:p>
            <a:endParaRPr lang="es-ES_tradnl" dirty="0" smtClean="0"/>
          </a:p>
          <a:p>
            <a:r>
              <a:rPr lang="es-ES_tradnl" dirty="0" smtClean="0"/>
              <a:t>Factores relacionados…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95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Cistitis aguda recurrentes (&gt;3/año)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smtClean="0"/>
              <a:t>Mujer joven / </a:t>
            </a:r>
            <a:r>
              <a:rPr lang="es-ES_tradnl" dirty="0" err="1" smtClean="0"/>
              <a:t>premenopausia</a:t>
            </a:r>
            <a:r>
              <a:rPr lang="es-ES_tradnl" dirty="0" smtClean="0"/>
              <a:t> (</a:t>
            </a:r>
            <a:r>
              <a:rPr lang="es-ES" dirty="0" smtClean="0"/>
              <a:t>mismos </a:t>
            </a:r>
            <a:r>
              <a:rPr lang="es-ES" dirty="0"/>
              <a:t>que en </a:t>
            </a:r>
            <a:r>
              <a:rPr lang="es-ES" dirty="0" smtClean="0"/>
              <a:t>cistitis única)</a:t>
            </a:r>
          </a:p>
          <a:p>
            <a:pPr marL="0" indent="0">
              <a:buNone/>
            </a:pPr>
            <a:endParaRPr lang="es-ES" dirty="0"/>
          </a:p>
          <a:p>
            <a:pPr lvl="1"/>
            <a:r>
              <a:rPr lang="es-ES" dirty="0" smtClean="0"/>
              <a:t>Actividad </a:t>
            </a:r>
            <a:r>
              <a:rPr lang="es-ES" dirty="0"/>
              <a:t>sexual</a:t>
            </a:r>
            <a:r>
              <a:rPr lang="es-ES" dirty="0" smtClean="0"/>
              <a:t>, nueva pareja sexual</a:t>
            </a:r>
          </a:p>
          <a:p>
            <a:pPr lvl="1"/>
            <a:r>
              <a:rPr lang="es-ES" dirty="0" smtClean="0"/>
              <a:t>Uso </a:t>
            </a:r>
            <a:r>
              <a:rPr lang="es-ES" dirty="0"/>
              <a:t>de </a:t>
            </a:r>
            <a:r>
              <a:rPr lang="es-ES" dirty="0" smtClean="0"/>
              <a:t>espermicidas</a:t>
            </a:r>
            <a:endParaRPr lang="es-ES" dirty="0"/>
          </a:p>
          <a:p>
            <a:pPr lvl="1"/>
            <a:r>
              <a:rPr lang="es-ES" dirty="0" smtClean="0"/>
              <a:t>Madre </a:t>
            </a:r>
            <a:r>
              <a:rPr lang="es-ES" dirty="0"/>
              <a:t>con historia familiar </a:t>
            </a:r>
            <a:r>
              <a:rPr lang="es-ES" dirty="0" smtClean="0"/>
              <a:t>de ITU </a:t>
            </a:r>
            <a:endParaRPr lang="es-ES" dirty="0"/>
          </a:p>
          <a:p>
            <a:pPr lvl="1"/>
            <a:r>
              <a:rPr lang="es-ES" dirty="0" smtClean="0"/>
              <a:t>Antecedente </a:t>
            </a:r>
            <a:r>
              <a:rPr lang="es-ES" dirty="0"/>
              <a:t>de ITU en la </a:t>
            </a:r>
            <a:r>
              <a:rPr lang="es-ES" dirty="0" smtClean="0"/>
              <a:t>infancia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79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Cistitis aguda recurrentes (&gt;3/año)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smtClean="0"/>
              <a:t>Hombre y Mujer mayor</a:t>
            </a:r>
          </a:p>
          <a:p>
            <a:pPr marL="0" indent="0">
              <a:buNone/>
            </a:pPr>
            <a:endParaRPr lang="es-ES_tradnl" sz="1400" dirty="0" smtClean="0"/>
          </a:p>
          <a:p>
            <a:pPr lvl="1" indent="-342900"/>
            <a:r>
              <a:rPr lang="es-ES_tradnl" dirty="0" smtClean="0"/>
              <a:t>Postmenopausia: Vaginitis atrófica por déficit estrógenos, </a:t>
            </a:r>
            <a:r>
              <a:rPr lang="es-ES_tradnl" dirty="0" err="1" smtClean="0"/>
              <a:t>cistocele</a:t>
            </a:r>
            <a:endParaRPr lang="es-ES_tradnl" dirty="0" smtClean="0"/>
          </a:p>
          <a:p>
            <a:pPr lvl="1" indent="-342900"/>
            <a:r>
              <a:rPr lang="es-ES_tradnl" dirty="0"/>
              <a:t>Patología próstata</a:t>
            </a:r>
          </a:p>
          <a:p>
            <a:pPr lvl="1" indent="-342900"/>
            <a:endParaRPr lang="es-ES_tradnl" dirty="0" smtClean="0"/>
          </a:p>
          <a:p>
            <a:pPr lvl="1" indent="-342900"/>
            <a:r>
              <a:rPr lang="es-ES_tradnl" dirty="0" smtClean="0"/>
              <a:t>Incontinencia urinaria</a:t>
            </a:r>
          </a:p>
          <a:p>
            <a:pPr lvl="1" indent="-342900"/>
            <a:r>
              <a:rPr lang="es-ES_tradnl" dirty="0" smtClean="0"/>
              <a:t>Residuo </a:t>
            </a:r>
            <a:r>
              <a:rPr lang="es-ES_tradnl" dirty="0" err="1" smtClean="0"/>
              <a:t>postmiccional</a:t>
            </a:r>
            <a:endParaRPr lang="es-ES_tradnl" dirty="0" smtClean="0"/>
          </a:p>
          <a:p>
            <a:pPr lvl="1" indent="-342900"/>
            <a:r>
              <a:rPr lang="es-ES_tradnl" dirty="0" err="1" smtClean="0"/>
              <a:t>Uropatía</a:t>
            </a:r>
            <a:r>
              <a:rPr lang="es-ES_tradnl" dirty="0" smtClean="0"/>
              <a:t> obstructiva</a:t>
            </a:r>
          </a:p>
          <a:p>
            <a:pPr lvl="1" indent="-342900"/>
            <a:r>
              <a:rPr lang="es-ES_tradnl" dirty="0" smtClean="0"/>
              <a:t>Litiasis renal</a:t>
            </a:r>
          </a:p>
          <a:p>
            <a:pPr lvl="1" indent="-342900"/>
            <a:r>
              <a:rPr lang="es-ES_tradnl" dirty="0" smtClean="0"/>
              <a:t>Cistitis intersticial</a:t>
            </a:r>
          </a:p>
          <a:p>
            <a:pPr lvl="1" indent="-342900"/>
            <a:r>
              <a:rPr lang="es-ES_tradnl" dirty="0" smtClean="0"/>
              <a:t>Carcinoma </a:t>
            </a:r>
            <a:r>
              <a:rPr lang="es-ES_tradnl" dirty="0" err="1" smtClean="0"/>
              <a:t>urotelial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18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Cistitis aguda recurrentes (&gt;3/año</a:t>
            </a:r>
            <a:r>
              <a:rPr lang="es-ES" altLang="es-ES" dirty="0" smtClean="0"/>
              <a:t>)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" sz="2400" dirty="0" smtClean="0"/>
              <a:t>Probablemente solicitar </a:t>
            </a:r>
            <a:r>
              <a:rPr lang="es-ES" sz="2400" dirty="0"/>
              <a:t>urocultivo </a:t>
            </a:r>
            <a:r>
              <a:rPr lang="es-ES" sz="2400" dirty="0" smtClean="0"/>
              <a:t>pretratamiento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s-ES" sz="24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" sz="2400" dirty="0"/>
              <a:t>Etiología más frecuente: E. </a:t>
            </a:r>
            <a:r>
              <a:rPr lang="es-ES" sz="2400" dirty="0" err="1" smtClean="0"/>
              <a:t>coli</a:t>
            </a:r>
            <a:endParaRPr lang="es-ES" sz="24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s-ES" sz="24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" sz="2400" dirty="0"/>
              <a:t>Tratamiento si es posible según antibiograma </a:t>
            </a:r>
            <a:endParaRPr lang="es-ES" sz="24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s-ES" sz="24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" sz="2400" dirty="0"/>
              <a:t>En ocasiones es necesario realizar estudio urológico y profilaxis </a:t>
            </a:r>
            <a:r>
              <a:rPr lang="es-ES" sz="2400" dirty="0" smtClean="0"/>
              <a:t>recaídas </a:t>
            </a:r>
            <a:endParaRPr lang="es-ES" sz="2400" dirty="0" smtClean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s-ES_tradnl" sz="24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s-ES_tradnl" sz="2400" dirty="0" smtClean="0"/>
              <a:t>Ecografía si </a:t>
            </a:r>
            <a:r>
              <a:rPr lang="es-ES" sz="2400" dirty="0"/>
              <a:t>antecedentes de ITU en la infancia, alteraciones de la función renal, litiasis, hematuria u obstrucción </a:t>
            </a:r>
            <a:r>
              <a:rPr lang="es-ES" sz="2400" dirty="0" smtClean="0"/>
              <a:t>renal.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991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Cistitis aguda recurrentes (&gt;3/año</a:t>
            </a:r>
            <a:r>
              <a:rPr lang="es-ES" altLang="es-ES" dirty="0" smtClean="0"/>
              <a:t>)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	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s-E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858648" cy="409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65253"/>
            <a:ext cx="1892424" cy="220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Cistitis aguda recurrentes (&gt;3/año</a:t>
            </a:r>
            <a:r>
              <a:rPr lang="es-ES" altLang="es-ES" dirty="0" smtClean="0"/>
              <a:t>)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400" dirty="0" smtClean="0"/>
              <a:t>1 </a:t>
            </a:r>
            <a:r>
              <a:rPr lang="es-ES_tradnl" sz="2400" dirty="0" err="1" smtClean="0"/>
              <a:t>cp</a:t>
            </a:r>
            <a:r>
              <a:rPr lang="es-ES_tradnl" sz="2400" dirty="0" smtClean="0"/>
              <a:t> / 12 h </a:t>
            </a:r>
          </a:p>
          <a:p>
            <a:r>
              <a:rPr lang="es-ES_tradnl" sz="2400" dirty="0" smtClean="0"/>
              <a:t>Después de comidas</a:t>
            </a:r>
          </a:p>
          <a:p>
            <a:r>
              <a:rPr lang="es-ES_tradnl" sz="2400" dirty="0" smtClean="0"/>
              <a:t>Valorar en urocultivos sensibles</a:t>
            </a:r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endParaRPr lang="es-ES" sz="2400" dirty="0" smtClean="0"/>
          </a:p>
          <a:p>
            <a:r>
              <a:rPr lang="es-ES" sz="2400" dirty="0" err="1" smtClean="0">
                <a:solidFill>
                  <a:schemeClr val="accent1"/>
                </a:solidFill>
              </a:rPr>
              <a:t>Trimetroprim-sulfametoxazol</a:t>
            </a:r>
            <a:r>
              <a:rPr lang="es-ES" sz="2400" dirty="0">
                <a:solidFill>
                  <a:schemeClr val="accent1"/>
                </a:solidFill>
              </a:rPr>
              <a:t>. Se debe evitar </a:t>
            </a:r>
            <a:r>
              <a:rPr lang="es-ES" sz="2400" dirty="0" smtClean="0">
                <a:solidFill>
                  <a:schemeClr val="accent1"/>
                </a:solidFill>
              </a:rPr>
              <a:t>con IECA </a:t>
            </a:r>
            <a:r>
              <a:rPr lang="es-ES" sz="2400" dirty="0">
                <a:solidFill>
                  <a:schemeClr val="accent1"/>
                </a:solidFill>
              </a:rPr>
              <a:t>y ARA </a:t>
            </a:r>
            <a:r>
              <a:rPr lang="es-ES" sz="2400" dirty="0" smtClean="0">
                <a:solidFill>
                  <a:schemeClr val="accent1"/>
                </a:solidFill>
              </a:rPr>
              <a:t>II </a:t>
            </a:r>
            <a:r>
              <a:rPr lang="es-ES" sz="2400" dirty="0">
                <a:solidFill>
                  <a:schemeClr val="accent1"/>
                </a:solidFill>
              </a:rPr>
              <a:t>por </a:t>
            </a:r>
            <a:r>
              <a:rPr lang="es-ES" sz="2400" dirty="0" smtClean="0">
                <a:solidFill>
                  <a:schemeClr val="accent1"/>
                </a:solidFill>
              </a:rPr>
              <a:t>asociación con hospitalización por </a:t>
            </a:r>
            <a:r>
              <a:rPr lang="es-ES" sz="2400" dirty="0" err="1" smtClean="0">
                <a:solidFill>
                  <a:schemeClr val="accent1"/>
                </a:solidFill>
              </a:rPr>
              <a:t>hiperpotasemia</a:t>
            </a:r>
            <a:r>
              <a:rPr lang="es-ES" sz="2400" dirty="0" smtClean="0">
                <a:solidFill>
                  <a:schemeClr val="accent1"/>
                </a:solidFill>
              </a:rPr>
              <a:t> </a:t>
            </a:r>
            <a:r>
              <a:rPr lang="es-ES" sz="2400" dirty="0">
                <a:solidFill>
                  <a:schemeClr val="accent1"/>
                </a:solidFill>
              </a:rPr>
              <a:t>y </a:t>
            </a:r>
            <a:r>
              <a:rPr lang="es-ES" sz="2400" dirty="0" smtClean="0">
                <a:solidFill>
                  <a:schemeClr val="accent1"/>
                </a:solidFill>
              </a:rPr>
              <a:t>riesgo </a:t>
            </a:r>
            <a:r>
              <a:rPr lang="es-ES" sz="2400" dirty="0">
                <a:solidFill>
                  <a:schemeClr val="accent1"/>
                </a:solidFill>
              </a:rPr>
              <a:t>de muerte </a:t>
            </a:r>
            <a:r>
              <a:rPr lang="es-ES" sz="2400" dirty="0" smtClean="0">
                <a:solidFill>
                  <a:schemeClr val="accent1"/>
                </a:solidFill>
              </a:rPr>
              <a:t>súbita</a:t>
            </a:r>
            <a:r>
              <a:rPr lang="es-ES" sz="2400" dirty="0" smtClean="0"/>
              <a:t>.</a:t>
            </a:r>
            <a:r>
              <a:rPr lang="es-ES" sz="2400" dirty="0"/>
              <a:t>	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s-E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271152"/>
            <a:ext cx="37623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5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317750"/>
            <a:ext cx="77152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2400"/>
            <a:ext cx="7361481" cy="68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5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Profilaxis NO antibiótica </a:t>
            </a:r>
            <a:r>
              <a:rPr lang="es-ES_tradnl" dirty="0" err="1" smtClean="0"/>
              <a:t>ITUr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Eficacia </a:t>
            </a:r>
            <a:r>
              <a:rPr lang="es-ES_tradnl" dirty="0" smtClean="0"/>
              <a:t>variable en los diferentes estudios </a:t>
            </a:r>
            <a:r>
              <a:rPr lang="es-ES_tradnl" dirty="0" smtClean="0"/>
              <a:t>clínicos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17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Profilaxis NO antibiótica </a:t>
            </a:r>
            <a:r>
              <a:rPr lang="es-ES_tradnl" dirty="0" err="1" smtClean="0"/>
              <a:t>ITUr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b="1" dirty="0" smtClean="0">
                <a:solidFill>
                  <a:schemeClr val="accent1"/>
                </a:solidFill>
              </a:rPr>
              <a:t>ESTRÓGENOS VAGINALES TÓPICOS</a:t>
            </a:r>
          </a:p>
          <a:p>
            <a:r>
              <a:rPr lang="es-ES" dirty="0" smtClean="0"/>
              <a:t>Restaurar </a:t>
            </a:r>
            <a:r>
              <a:rPr lang="es-ES" dirty="0"/>
              <a:t>y mantener la integridad del </a:t>
            </a:r>
            <a:r>
              <a:rPr lang="es-ES" dirty="0" err="1" smtClean="0"/>
              <a:t>urotelio</a:t>
            </a:r>
            <a:endParaRPr lang="es-ES" dirty="0" smtClean="0"/>
          </a:p>
          <a:p>
            <a:r>
              <a:rPr lang="es-ES_tradnl" dirty="0" smtClean="0"/>
              <a:t>Eficacia probable</a:t>
            </a:r>
            <a:endParaRPr lang="es-ES" dirty="0" smtClean="0"/>
          </a:p>
          <a:p>
            <a:endParaRPr lang="es-ES_tradnl" dirty="0"/>
          </a:p>
          <a:p>
            <a:pPr marL="0" indent="0">
              <a:buNone/>
            </a:pPr>
            <a:endParaRPr lang="es-ES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04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ES" altLang="es-ES" smtClean="0"/>
              <a:t>Síndromes/</a:t>
            </a:r>
            <a:r>
              <a:rPr lang="es-ES" altLang="es-ES" smtClean="0">
                <a:solidFill>
                  <a:srgbClr val="C00000"/>
                </a:solidFill>
              </a:rPr>
              <a:t>situaciones clínicas </a:t>
            </a:r>
            <a:r>
              <a:rPr lang="es-ES" altLang="es-ES" smtClean="0"/>
              <a:t>en la infección urinaria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549721"/>
              </p:ext>
            </p:extLst>
          </p:nvPr>
        </p:nvGraphicFramePr>
        <p:xfrm>
          <a:off x="611188" y="1989138"/>
          <a:ext cx="7993062" cy="371951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16596"/>
                <a:gridCol w="5976466"/>
              </a:tblGrid>
              <a:tr h="396358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Característica</a:t>
                      </a:r>
                      <a:endParaRPr lang="es-ES" sz="2000" dirty="0">
                        <a:solidFill>
                          <a:srgbClr val="FFFFCC"/>
                        </a:solidFill>
                      </a:endParaRPr>
                    </a:p>
                  </a:txBody>
                  <a:tcPr marL="91442" marR="91442" marT="45734" marB="45734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Infección</a:t>
                      </a:r>
                      <a:endParaRPr lang="es-ES" sz="2000" dirty="0">
                        <a:solidFill>
                          <a:srgbClr val="FFFFCC"/>
                        </a:solidFill>
                      </a:endParaRPr>
                    </a:p>
                  </a:txBody>
                  <a:tcPr marL="91442" marR="91442" marT="45734" marB="45734">
                    <a:solidFill>
                      <a:srgbClr val="002060"/>
                    </a:solidFill>
                  </a:tcPr>
                </a:tc>
              </a:tr>
              <a:tr h="1006141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Localización</a:t>
                      </a:r>
                      <a:endParaRPr lang="es-ES" sz="2000" dirty="0">
                        <a:solidFill>
                          <a:srgbClr val="FFFFCC"/>
                        </a:solidFill>
                      </a:endParaRPr>
                    </a:p>
                  </a:txBody>
                  <a:tcPr marL="91442" marR="91442" marT="45734" marB="45734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000" dirty="0" smtClean="0"/>
                        <a:t>ITU Baja (cistitis, bacteriuria,</a:t>
                      </a:r>
                      <a:r>
                        <a:rPr lang="es-ES" sz="2000" baseline="0" dirty="0" smtClean="0"/>
                        <a:t> uretritis, epididimitis y prostatitis</a:t>
                      </a:r>
                      <a:r>
                        <a:rPr lang="es-ES" sz="2000" dirty="0" smtClean="0"/>
                        <a:t>)</a:t>
                      </a:r>
                    </a:p>
                    <a:p>
                      <a:pPr marL="342900" indent="-342900" eaLnBrk="1" hangingPunct="1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 smtClean="0"/>
                        <a:t>ITU alta (</a:t>
                      </a:r>
                      <a:r>
                        <a:rPr lang="es-ES" sz="2000" dirty="0" err="1" smtClean="0"/>
                        <a:t>pielonefritis</a:t>
                      </a:r>
                      <a:r>
                        <a:rPr lang="es-ES" sz="2000" dirty="0" smtClean="0"/>
                        <a:t>)</a:t>
                      </a:r>
                      <a:endParaRPr lang="es-ES" sz="2000" dirty="0" smtClean="0">
                        <a:solidFill>
                          <a:srgbClr val="FFFFCC"/>
                        </a:solidFill>
                      </a:endParaRPr>
                    </a:p>
                  </a:txBody>
                  <a:tcPr marL="91442" marR="91442" marT="45734" marB="45734"/>
                </a:tc>
              </a:tr>
              <a:tr h="1310872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Situaciones</a:t>
                      </a:r>
                      <a:r>
                        <a:rPr lang="es-ES" sz="2000" baseline="0" dirty="0" smtClean="0"/>
                        <a:t> clínicas especiales</a:t>
                      </a:r>
                      <a:endParaRPr lang="es-ES" sz="2000" dirty="0">
                        <a:solidFill>
                          <a:srgbClr val="FFFFCC"/>
                        </a:solidFill>
                      </a:endParaRPr>
                    </a:p>
                  </a:txBody>
                  <a:tcPr marL="91442" marR="91442" marT="45734" marB="4573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 smtClean="0"/>
                        <a:t>ITU recurrente (recaída y reinfección)</a:t>
                      </a:r>
                    </a:p>
                    <a:p>
                      <a:pPr marL="342900" indent="-342900" eaLnBrk="1" hangingPunct="1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 smtClean="0"/>
                        <a:t>ITU en embarazadas</a:t>
                      </a:r>
                    </a:p>
                    <a:p>
                      <a:pPr marL="342900" indent="-342900" eaLnBrk="1" hangingPunct="1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 smtClean="0"/>
                        <a:t>ITU en portadores de sonda</a:t>
                      </a:r>
                    </a:p>
                    <a:p>
                      <a:pPr marL="342900" indent="-342900" eaLnBrk="1" hangingPunct="1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 smtClean="0"/>
                        <a:t>ITU en varones</a:t>
                      </a:r>
                      <a:endParaRPr lang="es-ES" sz="2000" dirty="0" smtClean="0">
                        <a:solidFill>
                          <a:srgbClr val="FFCC00"/>
                        </a:solidFill>
                      </a:endParaRPr>
                    </a:p>
                  </a:txBody>
                  <a:tcPr marL="91442" marR="91442" marT="45734" marB="4573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06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Riesgo</a:t>
                      </a:r>
                      <a:r>
                        <a:rPr lang="es-ES" sz="2000" baseline="0" dirty="0" smtClean="0"/>
                        <a:t> de complicaciones</a:t>
                      </a:r>
                      <a:endParaRPr lang="es-ES" sz="2000" dirty="0" smtClean="0">
                        <a:solidFill>
                          <a:srgbClr val="FFFFCC"/>
                        </a:solidFill>
                      </a:endParaRPr>
                    </a:p>
                  </a:txBody>
                  <a:tcPr marL="91442" marR="91442" marT="45734" marB="45734"/>
                </a:tc>
                <a:tc>
                  <a:txBody>
                    <a:bodyPr/>
                    <a:lstStyle/>
                    <a:p>
                      <a:pPr marL="342900" indent="-342900" eaLnBrk="1" hangingPunct="1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 smtClean="0"/>
                        <a:t>ITU no complicada</a:t>
                      </a:r>
                    </a:p>
                    <a:p>
                      <a:pPr marL="342900" indent="-342900" eaLnBrk="1" hangingPunct="1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 smtClean="0"/>
                        <a:t>ITU complicada</a:t>
                      </a:r>
                      <a:endParaRPr lang="es-ES" sz="2000" dirty="0" smtClean="0">
                        <a:solidFill>
                          <a:srgbClr val="FFCC00"/>
                        </a:solidFill>
                      </a:endParaRPr>
                    </a:p>
                    <a:p>
                      <a:pPr marL="342900" indent="-342900" eaLnBrk="1" hangingPunct="1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endParaRPr lang="es-ES" sz="2000" dirty="0" smtClean="0">
                        <a:solidFill>
                          <a:srgbClr val="FFCC00"/>
                        </a:solidFill>
                      </a:endParaRPr>
                    </a:p>
                  </a:txBody>
                  <a:tcPr marL="91442" marR="91442" marT="45734" marB="45734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Profilaxis NO antibiótica </a:t>
            </a:r>
            <a:r>
              <a:rPr lang="es-ES_tradnl" dirty="0" err="1" smtClean="0"/>
              <a:t>ITUr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pPr marL="0" indent="0">
              <a:buNone/>
            </a:pPr>
            <a:r>
              <a:rPr lang="es-ES_tradnl" b="1" dirty="0" smtClean="0">
                <a:solidFill>
                  <a:schemeClr val="accent1"/>
                </a:solidFill>
              </a:rPr>
              <a:t>PROBIÓTICOS</a:t>
            </a:r>
            <a:r>
              <a:rPr lang="es-ES_tradnl" dirty="0" smtClean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Lactobacillus</a:t>
            </a:r>
            <a:r>
              <a:rPr lang="es-ES" dirty="0" smtClean="0"/>
              <a:t> </a:t>
            </a:r>
            <a:r>
              <a:rPr lang="es-ES" dirty="0" err="1"/>
              <a:t>spp</a:t>
            </a:r>
            <a:r>
              <a:rPr lang="es-ES" dirty="0"/>
              <a:t>). </a:t>
            </a:r>
            <a:endParaRPr lang="es-ES" dirty="0" smtClean="0"/>
          </a:p>
          <a:p>
            <a:r>
              <a:rPr lang="es-ES" dirty="0" smtClean="0"/>
              <a:t>Restauran </a:t>
            </a:r>
            <a:r>
              <a:rPr lang="es-ES" dirty="0"/>
              <a:t>los </a:t>
            </a:r>
            <a:r>
              <a:rPr lang="es-ES" dirty="0" err="1"/>
              <a:t>Lactobacillus</a:t>
            </a:r>
            <a:r>
              <a:rPr lang="es-ES" dirty="0"/>
              <a:t> vaginales y</a:t>
            </a:r>
          </a:p>
          <a:p>
            <a:pPr marL="0" indent="0">
              <a:buNone/>
            </a:pPr>
            <a:r>
              <a:rPr lang="es-ES" dirty="0"/>
              <a:t>urinarios que compiten con los </a:t>
            </a:r>
            <a:r>
              <a:rPr lang="es-ES" dirty="0" err="1"/>
              <a:t>uropatógenos</a:t>
            </a:r>
            <a:r>
              <a:rPr lang="es-ES" dirty="0"/>
              <a:t>, </a:t>
            </a:r>
            <a:endParaRPr lang="es-ES" dirty="0" smtClean="0"/>
          </a:p>
          <a:p>
            <a:r>
              <a:rPr lang="es-ES" dirty="0" smtClean="0"/>
              <a:t>Uso vaginal y </a:t>
            </a:r>
            <a:r>
              <a:rPr lang="es-ES" dirty="0"/>
              <a:t>de uso oral (diario). </a:t>
            </a:r>
            <a:endParaRPr lang="es-ES" dirty="0" smtClean="0"/>
          </a:p>
          <a:p>
            <a:r>
              <a:rPr lang="es-ES" dirty="0" smtClean="0"/>
              <a:t>L</a:t>
            </a:r>
            <a:r>
              <a:rPr lang="es-ES" dirty="0"/>
              <a:t>. </a:t>
            </a:r>
            <a:r>
              <a:rPr lang="es-ES" dirty="0" err="1"/>
              <a:t>rhamnosus</a:t>
            </a:r>
            <a:r>
              <a:rPr lang="es-ES" dirty="0"/>
              <a:t> GR-1, L. </a:t>
            </a:r>
            <a:r>
              <a:rPr lang="es-ES" dirty="0" err="1"/>
              <a:t>reuteri</a:t>
            </a:r>
            <a:r>
              <a:rPr lang="es-ES" dirty="0"/>
              <a:t> RC-14, L. </a:t>
            </a:r>
            <a:r>
              <a:rPr lang="es-ES" dirty="0" err="1"/>
              <a:t>reuteri</a:t>
            </a:r>
            <a:r>
              <a:rPr lang="es-ES" dirty="0"/>
              <a:t> B-54, </a:t>
            </a:r>
            <a:r>
              <a:rPr lang="es-ES" dirty="0" smtClean="0"/>
              <a:t>L. </a:t>
            </a:r>
            <a:r>
              <a:rPr lang="es-ES" dirty="0" err="1" smtClean="0"/>
              <a:t>crispatus</a:t>
            </a:r>
            <a:r>
              <a:rPr lang="es-ES" dirty="0" smtClean="0"/>
              <a:t> </a:t>
            </a:r>
            <a:r>
              <a:rPr lang="es-ES" dirty="0"/>
              <a:t>CTV-05 y L. </a:t>
            </a:r>
            <a:r>
              <a:rPr lang="es-ES" dirty="0" err="1"/>
              <a:t>casei</a:t>
            </a:r>
            <a:r>
              <a:rPr lang="es-ES" dirty="0"/>
              <a:t> </a:t>
            </a:r>
            <a:r>
              <a:rPr lang="es-ES" dirty="0" err="1"/>
              <a:t>shirota</a:t>
            </a:r>
            <a:r>
              <a:rPr lang="es-ES" dirty="0" smtClean="0"/>
              <a:t>.</a:t>
            </a:r>
          </a:p>
          <a:p>
            <a:r>
              <a:rPr lang="es-ES_tradnl" dirty="0" smtClean="0"/>
              <a:t>Precisa más EC</a:t>
            </a:r>
            <a:endParaRPr lang="es-ES_tradnl" dirty="0"/>
          </a:p>
          <a:p>
            <a:endParaRPr lang="es-ES_tradnl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60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Profilaxis NO antibiótica </a:t>
            </a:r>
            <a:r>
              <a:rPr lang="es-ES_tradnl" dirty="0" err="1" smtClean="0"/>
              <a:t>ITUr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dirty="0" smtClean="0">
                <a:solidFill>
                  <a:schemeClr val="accent1"/>
                </a:solidFill>
              </a:rPr>
              <a:t>D- </a:t>
            </a:r>
            <a:r>
              <a:rPr lang="es-ES_tradnl" b="1" dirty="0" smtClean="0">
                <a:solidFill>
                  <a:schemeClr val="accent1"/>
                </a:solidFill>
              </a:rPr>
              <a:t>MANOSA</a:t>
            </a:r>
          </a:p>
          <a:p>
            <a:r>
              <a:rPr lang="es-ES_tradnl" dirty="0" smtClean="0"/>
              <a:t>Monosacárido que se elimina por orina. </a:t>
            </a:r>
          </a:p>
          <a:p>
            <a:r>
              <a:rPr lang="es-ES_tradnl" dirty="0" smtClean="0"/>
              <a:t>Fijación </a:t>
            </a:r>
            <a:r>
              <a:rPr lang="es-ES_tradnl" dirty="0" smtClean="0"/>
              <a:t>a fimbrias </a:t>
            </a:r>
            <a:r>
              <a:rPr lang="es-ES_tradnl" dirty="0" err="1" smtClean="0"/>
              <a:t>uropatógenos</a:t>
            </a:r>
            <a:r>
              <a:rPr lang="es-ES_tradnl" dirty="0" smtClean="0"/>
              <a:t> dificultando adherencia </a:t>
            </a:r>
            <a:r>
              <a:rPr lang="es-ES_tradnl" dirty="0" err="1" smtClean="0"/>
              <a:t>uroepitelio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r>
              <a:rPr lang="es-ES_tradnl" dirty="0" smtClean="0"/>
              <a:t>Dosis 2 g/ día </a:t>
            </a:r>
            <a:r>
              <a:rPr lang="es-ES_tradnl" dirty="0" smtClean="0"/>
              <a:t>de liberación prolongada</a:t>
            </a:r>
          </a:p>
          <a:p>
            <a:r>
              <a:rPr lang="es-ES_tradnl" dirty="0" smtClean="0"/>
              <a:t>A veces combinado con PAC (arándanos)</a:t>
            </a:r>
          </a:p>
          <a:p>
            <a:endParaRPr lang="es-ES_tradnl" dirty="0" smtClean="0"/>
          </a:p>
          <a:p>
            <a:r>
              <a:rPr lang="es-ES_tradnl" dirty="0" smtClean="0"/>
              <a:t>Estudios </a:t>
            </a:r>
            <a:r>
              <a:rPr lang="es-ES_tradnl" dirty="0" smtClean="0"/>
              <a:t>limitados: Precisa </a:t>
            </a:r>
            <a:r>
              <a:rPr lang="es-ES_tradnl" dirty="0" smtClean="0"/>
              <a:t>de EC adicionales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18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39825"/>
          </a:xfrm>
        </p:spPr>
        <p:txBody>
          <a:bodyPr/>
          <a:lstStyle/>
          <a:p>
            <a:r>
              <a:rPr lang="es-ES_tradnl" dirty="0" smtClean="0"/>
              <a:t>Profilaxis NO antibiótica </a:t>
            </a:r>
            <a:r>
              <a:rPr lang="es-ES_tradnl" dirty="0" err="1" smtClean="0"/>
              <a:t>ITUr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7091" y="1340768"/>
            <a:ext cx="8507288" cy="4530725"/>
          </a:xfrm>
        </p:spPr>
        <p:txBody>
          <a:bodyPr/>
          <a:lstStyle/>
          <a:p>
            <a:pPr marL="0" indent="0">
              <a:buNone/>
            </a:pPr>
            <a:r>
              <a:rPr lang="es-ES_tradnl" b="1" dirty="0" smtClean="0">
                <a:solidFill>
                  <a:schemeClr val="accent1"/>
                </a:solidFill>
              </a:rPr>
              <a:t>ARÁNDANOS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s-ES" altLang="es-ES" sz="2400" dirty="0">
                <a:cs typeface="Aparajita" pitchFamily="34" charset="0"/>
              </a:rPr>
              <a:t>•</a:t>
            </a:r>
            <a:r>
              <a:rPr lang="es-ES" altLang="es-ES" sz="2400" b="1" u="sng" dirty="0">
                <a:cs typeface="Aparajita" pitchFamily="34" charset="0"/>
              </a:rPr>
              <a:t>Zumo de arándanos </a:t>
            </a:r>
            <a:r>
              <a:rPr lang="es-ES" altLang="es-ES" sz="2400" dirty="0">
                <a:cs typeface="Aparajita" pitchFamily="34" charset="0"/>
              </a:rPr>
              <a:t>inhibe la adhesión de los </a:t>
            </a:r>
            <a:r>
              <a:rPr lang="es-ES" altLang="es-ES" sz="2400" dirty="0" err="1">
                <a:cs typeface="Aparajita" pitchFamily="34" charset="0"/>
              </a:rPr>
              <a:t>pili</a:t>
            </a:r>
            <a:r>
              <a:rPr lang="es-ES" altLang="es-ES" sz="2400" dirty="0">
                <a:cs typeface="Aparajita" pitchFamily="34" charset="0"/>
              </a:rPr>
              <a:t> de E </a:t>
            </a:r>
            <a:r>
              <a:rPr lang="es-ES" altLang="es-ES" sz="2400" dirty="0" err="1" smtClean="0">
                <a:cs typeface="Aparajita" pitchFamily="34" charset="0"/>
              </a:rPr>
              <a:t>Coli</a:t>
            </a:r>
            <a:r>
              <a:rPr lang="es-ES" altLang="es-ES" sz="2400" dirty="0">
                <a:cs typeface="Aparajita" pitchFamily="34" charset="0"/>
              </a:rPr>
              <a:t> (PAC: </a:t>
            </a:r>
            <a:r>
              <a:rPr lang="es-ES" altLang="es-ES" sz="2400" dirty="0" err="1" smtClean="0">
                <a:cs typeface="Aparajita" pitchFamily="34" charset="0"/>
              </a:rPr>
              <a:t>proantocianidinas</a:t>
            </a:r>
            <a:r>
              <a:rPr lang="es-ES" altLang="es-ES" sz="2400" dirty="0" smtClean="0">
                <a:cs typeface="Aparajita" pitchFamily="34" charset="0"/>
              </a:rPr>
              <a:t>), </a:t>
            </a:r>
            <a:r>
              <a:rPr lang="es-ES" altLang="es-ES" sz="2400" dirty="0">
                <a:cs typeface="Aparajita" pitchFamily="34" charset="0"/>
              </a:rPr>
              <a:t>Alta tasa de abandonos (150ml zumo * 2 </a:t>
            </a:r>
            <a:r>
              <a:rPr lang="es-ES" altLang="es-ES" sz="2400" dirty="0" smtClean="0">
                <a:cs typeface="Aparajita" pitchFamily="34" charset="0"/>
              </a:rPr>
              <a:t>veces </a:t>
            </a:r>
            <a:r>
              <a:rPr lang="es-ES" altLang="es-ES" sz="2400" dirty="0">
                <a:cs typeface="Aparajita" pitchFamily="34" charset="0"/>
              </a:rPr>
              <a:t>/día)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s-ES" altLang="es-ES" sz="2400" dirty="0" smtClean="0">
                <a:cs typeface="Aparajita" pitchFamily="34" charset="0"/>
              </a:rPr>
              <a:t>Eficacia dudosa: EC </a:t>
            </a:r>
            <a:r>
              <a:rPr lang="es-ES" altLang="es-ES" sz="2400" dirty="0">
                <a:cs typeface="Aparajita" pitchFamily="34" charset="0"/>
              </a:rPr>
              <a:t>son necesarios para otras </a:t>
            </a:r>
            <a:r>
              <a:rPr lang="es-ES" altLang="es-ES" sz="2400" dirty="0" smtClean="0">
                <a:cs typeface="Aparajita" pitchFamily="34" charset="0"/>
              </a:rPr>
              <a:t>galénicas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s-ES_tradnl" altLang="es-ES" sz="2400" dirty="0" smtClean="0">
                <a:cs typeface="Aparajita" pitchFamily="34" charset="0"/>
              </a:rPr>
              <a:t>No con anticoagulantes</a:t>
            </a:r>
            <a:endParaRPr lang="es-ES" altLang="es-ES" sz="2400" dirty="0">
              <a:cs typeface="Aparajita" pitchFamily="34" charset="0"/>
            </a:endParaRP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0" y="5194290"/>
            <a:ext cx="8934450" cy="164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1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88640"/>
            <a:ext cx="8684518" cy="630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8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Profilaxis NO antibiótica </a:t>
            </a:r>
            <a:r>
              <a:rPr lang="es-ES_tradnl" dirty="0" err="1" smtClean="0"/>
              <a:t>ITUr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337099"/>
              </p:ext>
            </p:extLst>
          </p:nvPr>
        </p:nvGraphicFramePr>
        <p:xfrm>
          <a:off x="611560" y="2132856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11560" y="148478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accent1"/>
                </a:solidFill>
              </a:rPr>
              <a:t>INMUNOPROFILAXIS</a:t>
            </a:r>
            <a:endParaRPr lang="es-ES_tradn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Profilaxis ANTIBIOTICA </a:t>
            </a:r>
            <a:r>
              <a:rPr lang="es-ES_tradnl" dirty="0" err="1" smtClean="0"/>
              <a:t>ITUr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r>
              <a:rPr lang="es-ES_tradnl" dirty="0" smtClean="0"/>
              <a:t>Pauta antibiótica continua o intermitente o postcoital</a:t>
            </a:r>
          </a:p>
          <a:p>
            <a:endParaRPr lang="es-ES_tradnl" dirty="0"/>
          </a:p>
          <a:p>
            <a:r>
              <a:rPr lang="es-ES_tradnl" dirty="0" smtClean="0"/>
              <a:t>3-6-12 meses</a:t>
            </a:r>
          </a:p>
          <a:p>
            <a:endParaRPr lang="es-ES_tradnl" dirty="0" smtClean="0"/>
          </a:p>
          <a:p>
            <a:r>
              <a:rPr lang="es-ES_tradnl" dirty="0" smtClean="0"/>
              <a:t>Si ITU intercurrente: suspender profilaxis, urocultivo y tratar con un antibiótico diferente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408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Profilaxis ANTIBIOTICA </a:t>
            </a:r>
            <a:r>
              <a:rPr lang="es-ES_tradnl" dirty="0" err="1" smtClean="0"/>
              <a:t>ITUr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	</a:t>
            </a:r>
          </a:p>
          <a:p>
            <a:endParaRPr lang="es-ES" dirty="0"/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8363"/>
            <a:ext cx="8892480" cy="330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6672"/>
            <a:ext cx="1090431" cy="148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3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Profilaxis ANTIBIOTICA </a:t>
            </a:r>
            <a:r>
              <a:rPr lang="es-ES_tradnl" dirty="0" err="1" smtClean="0"/>
              <a:t>ITUr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r>
              <a:rPr lang="es-ES" dirty="0" smtClean="0"/>
              <a:t>Favorece</a:t>
            </a:r>
            <a:r>
              <a:rPr lang="es-ES" dirty="0"/>
              <a:t> </a:t>
            </a:r>
            <a:r>
              <a:rPr lang="es-ES" dirty="0" smtClean="0"/>
              <a:t>resistencias bacterianas</a:t>
            </a:r>
          </a:p>
          <a:p>
            <a:r>
              <a:rPr lang="es-ES" dirty="0" smtClean="0"/>
              <a:t>Expone </a:t>
            </a:r>
            <a:r>
              <a:rPr lang="es-ES" dirty="0"/>
              <a:t>a </a:t>
            </a:r>
            <a:r>
              <a:rPr lang="es-ES" dirty="0" smtClean="0"/>
              <a:t>efectos </a:t>
            </a:r>
            <a:r>
              <a:rPr lang="es-ES" dirty="0"/>
              <a:t>adversos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La pauta </a:t>
            </a:r>
            <a:r>
              <a:rPr lang="es-ES" dirty="0"/>
              <a:t>de </a:t>
            </a:r>
            <a:r>
              <a:rPr lang="es-ES" dirty="0" smtClean="0"/>
              <a:t>Fosfomicina 3g / 10 días / 6 meses equivaldría </a:t>
            </a:r>
            <a:r>
              <a:rPr lang="es-ES" dirty="0"/>
              <a:t>a tratar 18 episodios agudos </a:t>
            </a:r>
            <a:r>
              <a:rPr lang="es-ES" dirty="0" smtClean="0"/>
              <a:t>de cistitis </a:t>
            </a:r>
            <a:r>
              <a:rPr lang="es-ES" dirty="0"/>
              <a:t>durante ese </a:t>
            </a:r>
            <a:r>
              <a:rPr lang="es-ES" dirty="0" smtClean="0"/>
              <a:t>periodo </a:t>
            </a:r>
            <a:r>
              <a:rPr lang="es-ES" sz="2000" dirty="0" smtClean="0"/>
              <a:t>(</a:t>
            </a:r>
            <a:r>
              <a:rPr lang="es-ES" sz="2000" dirty="0" err="1" smtClean="0"/>
              <a:t>Prescrire</a:t>
            </a:r>
            <a:r>
              <a:rPr lang="es-ES" sz="2000" dirty="0" smtClean="0"/>
              <a:t> 2014)</a:t>
            </a:r>
            <a:endParaRPr lang="es-ES_tradnl" sz="2000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500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703262"/>
          </a:xfrm>
        </p:spPr>
        <p:txBody>
          <a:bodyPr anchor="ctr"/>
          <a:lstStyle/>
          <a:p>
            <a:pPr algn="ctr" eaLnBrk="1" hangingPunct="1"/>
            <a:r>
              <a:rPr lang="es-ES" altLang="es-ES" smtClean="0"/>
              <a:t>ITU complicada</a:t>
            </a:r>
            <a:endParaRPr lang="es-ES" altLang="es-ES" sz="3200" smtClean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23054867"/>
              </p:ext>
            </p:extLst>
          </p:nvPr>
        </p:nvGraphicFramePr>
        <p:xfrm>
          <a:off x="457200" y="1196752"/>
          <a:ext cx="82912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539750" y="5749925"/>
            <a:ext cx="8135938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altLang="es-ES" sz="2000" dirty="0">
                <a:solidFill>
                  <a:srgbClr val="C00000"/>
                </a:solidFill>
              </a:rPr>
              <a:t>Riesgo de etiología distinta de E. coli/resistencia</a:t>
            </a:r>
            <a:endParaRPr lang="es-ES" sz="2000" dirty="0"/>
          </a:p>
        </p:txBody>
      </p:sp>
      <p:sp>
        <p:nvSpPr>
          <p:cNvPr id="5" name="4 Rectángulo"/>
          <p:cNvSpPr/>
          <p:nvPr/>
        </p:nvSpPr>
        <p:spPr>
          <a:xfrm>
            <a:off x="539750" y="6282055"/>
            <a:ext cx="8135938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000" dirty="0" smtClean="0">
                <a:solidFill>
                  <a:srgbClr val="C00000"/>
                </a:solidFill>
              </a:rPr>
              <a:t>EVITAR PAUTAS CORTAS DE TRATAMIENTO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073865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 baja complicada</a:t>
            </a:r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229600" cy="330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559167" cy="18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010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4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457200" y="358775"/>
            <a:ext cx="8439150" cy="838200"/>
          </a:xfrm>
        </p:spPr>
        <p:txBody>
          <a:bodyPr/>
          <a:lstStyle/>
          <a:p>
            <a:pPr algn="ctr" eaLnBrk="1" hangingPunct="1"/>
            <a:r>
              <a:rPr lang="es-ES" altLang="es-ES" sz="4000" smtClean="0"/>
              <a:t>Etiología de las infecciones urinarias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57188" y="1557338"/>
          <a:ext cx="8318500" cy="410845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212923"/>
                <a:gridCol w="771969"/>
                <a:gridCol w="1614118"/>
                <a:gridCol w="1333401"/>
                <a:gridCol w="1193044"/>
                <a:gridCol w="1193045"/>
              </a:tblGrid>
              <a:tr h="569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solidFill>
                            <a:schemeClr val="bg1"/>
                          </a:solidFill>
                          <a:effectLst/>
                        </a:rPr>
                        <a:t>Uropatógenos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Global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Cistitis-PN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no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complicada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ITU complicada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ITU en sondado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Prostatitis (10%)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E. </a:t>
                      </a: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coli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70,8</a:t>
                      </a:r>
                      <a:endParaRPr lang="es-ES" sz="1700" b="1" dirty="0">
                        <a:solidFill>
                          <a:srgbClr val="CC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</a:t>
                      </a:r>
                      <a:endParaRPr lang="es-ES" sz="17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51</a:t>
                      </a:r>
                      <a:endParaRPr lang="es-ES" sz="17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32</a:t>
                      </a:r>
                      <a:endParaRPr lang="es-ES" sz="1700" b="1" dirty="0">
                        <a:solidFill>
                          <a:srgbClr val="FFCC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80</a:t>
                      </a:r>
                      <a:endParaRPr lang="es-ES" sz="1700" b="1" dirty="0">
                        <a:solidFill>
                          <a:srgbClr val="CCFF33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Klebsiella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spp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6,8</a:t>
                      </a:r>
                      <a:endParaRPr lang="es-ES" sz="1700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1700" b="1" dirty="0">
                        <a:solidFill>
                          <a:srgbClr val="001C5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es-ES" sz="1700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/>
                        <a:t>4</a:t>
                      </a:r>
                      <a:endParaRPr lang="es-ES" sz="1700">
                        <a:solidFill>
                          <a:srgbClr val="FFCC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10</a:t>
                      </a:r>
                      <a:endParaRPr lang="es-ES" sz="1700" dirty="0">
                        <a:solidFill>
                          <a:srgbClr val="FFFF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Proteus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Morganella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2,4</a:t>
                      </a:r>
                      <a:endParaRPr lang="es-ES" sz="1700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1700" b="1" dirty="0">
                        <a:solidFill>
                          <a:srgbClr val="001C5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es-ES" sz="1700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solidFill>
                            <a:srgbClr val="C00000"/>
                          </a:solidFill>
                        </a:rPr>
                        <a:t>22</a:t>
                      </a:r>
                      <a:endParaRPr lang="es-ES" sz="1700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9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solidFill>
                            <a:schemeClr val="bg1"/>
                          </a:solidFill>
                          <a:effectLst/>
                        </a:rPr>
                        <a:t>Serratia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,  </a:t>
                      </a: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Citrobacter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Enterobacter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</a:t>
                      </a:r>
                      <a:endParaRPr lang="es-ES" sz="1700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&lt;1</a:t>
                      </a:r>
                      <a:endParaRPr lang="es-ES" sz="1700" b="1" dirty="0">
                        <a:solidFill>
                          <a:srgbClr val="001C5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9</a:t>
                      </a:r>
                      <a:endParaRPr lang="es-ES" sz="17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15</a:t>
                      </a:r>
                      <a:endParaRPr lang="es-ES" sz="1700" dirty="0">
                        <a:solidFill>
                          <a:srgbClr val="FFCC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1-5</a:t>
                      </a:r>
                      <a:endParaRPr lang="es-ES" sz="1700" dirty="0">
                        <a:solidFill>
                          <a:srgbClr val="FFFF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P. </a:t>
                      </a: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aeruginosa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</a:t>
                      </a:r>
                      <a:endParaRPr lang="es-ES" sz="1700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&lt;1</a:t>
                      </a:r>
                      <a:endParaRPr lang="es-ES" sz="1700" b="1" dirty="0">
                        <a:solidFill>
                          <a:srgbClr val="001C5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12</a:t>
                      </a:r>
                      <a:endParaRPr lang="es-ES" sz="17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18</a:t>
                      </a:r>
                      <a:endParaRPr lang="es-ES" sz="1700" dirty="0">
                        <a:solidFill>
                          <a:srgbClr val="FFCC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&lt;1</a:t>
                      </a:r>
                      <a:endParaRPr lang="es-ES" sz="1700" dirty="0">
                        <a:solidFill>
                          <a:srgbClr val="FFFF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Acinetobacter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spp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700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&lt;1</a:t>
                      </a:r>
                      <a:endParaRPr lang="es-ES" sz="1700" b="1" dirty="0">
                        <a:solidFill>
                          <a:srgbClr val="001C5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1</a:t>
                      </a:r>
                      <a:endParaRPr lang="es-ES" sz="17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6</a:t>
                      </a:r>
                      <a:endParaRPr lang="es-ES" sz="1700" dirty="0">
                        <a:solidFill>
                          <a:srgbClr val="FFCC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-</a:t>
                      </a:r>
                      <a:endParaRPr lang="es-ES" sz="1700" dirty="0">
                        <a:solidFill>
                          <a:srgbClr val="FFFF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Enterococo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pt-BR" sz="1600" b="1" dirty="0" err="1" smtClean="0">
                          <a:solidFill>
                            <a:schemeClr val="bg1"/>
                          </a:solidFill>
                          <a:effectLst/>
                        </a:rPr>
                        <a:t>spp</a:t>
                      </a:r>
                      <a:r>
                        <a:rPr lang="pt-BR" sz="1600" b="1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</a:t>
                      </a:r>
                      <a:endParaRPr lang="es-ES" sz="1700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&lt;1</a:t>
                      </a:r>
                      <a:endParaRPr lang="es-ES" sz="1700" b="1" dirty="0">
                        <a:solidFill>
                          <a:srgbClr val="001C5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10</a:t>
                      </a:r>
                      <a:endParaRPr lang="es-ES" sz="17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16</a:t>
                      </a:r>
                      <a:endParaRPr lang="es-ES" sz="1700" dirty="0">
                        <a:solidFill>
                          <a:srgbClr val="FFCC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5-10</a:t>
                      </a:r>
                      <a:endParaRPr lang="es-ES" sz="1700" dirty="0">
                        <a:solidFill>
                          <a:srgbClr val="FFFF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Estafilococos 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</a:t>
                      </a:r>
                      <a:endParaRPr lang="es-ES" sz="1700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1700" b="1" dirty="0">
                        <a:solidFill>
                          <a:srgbClr val="001C5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/>
                        <a:t>1</a:t>
                      </a:r>
                      <a:endParaRPr lang="es-ES" sz="17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6</a:t>
                      </a:r>
                      <a:endParaRPr lang="es-ES" sz="1700" dirty="0">
                        <a:solidFill>
                          <a:srgbClr val="FFCC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&lt;1</a:t>
                      </a:r>
                      <a:endParaRPr lang="es-ES" sz="1700" dirty="0">
                        <a:solidFill>
                          <a:srgbClr val="FFFF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Hongos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&lt;5</a:t>
                      </a:r>
                      <a:endParaRPr lang="es-ES" sz="1700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&lt;1</a:t>
                      </a:r>
                      <a:endParaRPr lang="es-ES" sz="1700" b="1" dirty="0">
                        <a:solidFill>
                          <a:srgbClr val="001C5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/>
                        <a:t>4</a:t>
                      </a:r>
                      <a:endParaRPr lang="es-ES" sz="170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12</a:t>
                      </a:r>
                      <a:endParaRPr lang="es-ES" sz="1700" dirty="0">
                        <a:solidFill>
                          <a:srgbClr val="FFCC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-</a:t>
                      </a:r>
                      <a:endParaRPr lang="es-ES" sz="1700" dirty="0">
                        <a:solidFill>
                          <a:srgbClr val="FFFF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</a:tr>
              <a:tr h="331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err="1">
                          <a:solidFill>
                            <a:schemeClr val="bg1"/>
                          </a:solidFill>
                          <a:effectLst/>
                        </a:rPr>
                        <a:t>Polimicrobiana</a:t>
                      </a: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&lt;10</a:t>
                      </a:r>
                      <a:endParaRPr lang="es-ES" sz="1700" dirty="0"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&lt;1</a:t>
                      </a:r>
                      <a:endParaRPr lang="es-ES" sz="1700" b="1" dirty="0">
                        <a:solidFill>
                          <a:srgbClr val="001C5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solidFill>
                            <a:srgbClr val="C00000"/>
                          </a:solidFill>
                        </a:rPr>
                        <a:t>5-10</a:t>
                      </a:r>
                      <a:endParaRPr lang="es-ES" sz="1700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b="1" dirty="0">
                          <a:solidFill>
                            <a:srgbClr val="C00000"/>
                          </a:solidFill>
                        </a:rPr>
                        <a:t>20-39</a:t>
                      </a:r>
                      <a:endParaRPr lang="es-ES" sz="17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/>
                        <a:t>-</a:t>
                      </a:r>
                      <a:endParaRPr lang="es-ES" sz="1700" dirty="0">
                        <a:solidFill>
                          <a:srgbClr val="FFFF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35992" marB="35992"/>
                </a:tc>
              </a:tr>
            </a:tbl>
          </a:graphicData>
        </a:graphic>
      </p:graphicFrame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395288" y="6218238"/>
            <a:ext cx="850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s-ES_tradnl" sz="1400" dirty="0" err="1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Enferm</a:t>
            </a:r>
            <a:r>
              <a:rPr lang="es-ES_tradnl" sz="1400" dirty="0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 </a:t>
            </a:r>
            <a:r>
              <a:rPr lang="es-ES_tradnl" sz="1400" dirty="0" err="1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Infecc</a:t>
            </a:r>
            <a:r>
              <a:rPr lang="es-ES_tradnl" sz="1400" dirty="0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 </a:t>
            </a:r>
            <a:r>
              <a:rPr lang="es-ES_tradnl" sz="1400" dirty="0" err="1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Microbiol</a:t>
            </a:r>
            <a:r>
              <a:rPr lang="es-ES_tradnl" sz="1400" dirty="0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 </a:t>
            </a:r>
            <a:r>
              <a:rPr lang="es-ES_tradnl" sz="1400" dirty="0" err="1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Clin</a:t>
            </a:r>
            <a:r>
              <a:rPr lang="es-ES_tradnl" sz="1400" dirty="0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. 2005;23(</a:t>
            </a:r>
            <a:r>
              <a:rPr lang="es-ES_tradnl" sz="1400" dirty="0" err="1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Supl</a:t>
            </a:r>
            <a:r>
              <a:rPr lang="es-ES_tradnl" sz="1400" dirty="0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. 4):57-66.</a:t>
            </a:r>
          </a:p>
          <a:p>
            <a:pPr algn="r" eaLnBrk="0" hangingPunct="0">
              <a:defRPr/>
            </a:pPr>
            <a:r>
              <a:rPr lang="es-ES_tradnl" sz="1400" dirty="0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 </a:t>
            </a:r>
            <a:r>
              <a:rPr lang="es-ES_tradnl" sz="1400" dirty="0" err="1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Med</a:t>
            </a:r>
            <a:r>
              <a:rPr lang="es-ES_tradnl" sz="1400" dirty="0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 </a:t>
            </a:r>
            <a:r>
              <a:rPr lang="es-ES_tradnl" sz="1400" dirty="0" err="1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Clin</a:t>
            </a:r>
            <a:r>
              <a:rPr lang="es-ES_tradnl" sz="1400" dirty="0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 (</a:t>
            </a:r>
            <a:r>
              <a:rPr lang="es-ES_tradnl" sz="1400" dirty="0" err="1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Barc</a:t>
            </a:r>
            <a:r>
              <a:rPr lang="es-ES_tradnl" sz="1400" dirty="0">
                <a:solidFill>
                  <a:srgbClr val="001C54"/>
                </a:solidFill>
                <a:latin typeface="Verdana" pitchFamily="34" charset="0"/>
                <a:ea typeface="Times New Roman" pitchFamily="18" charset="0"/>
                <a:cs typeface="+mn-cs"/>
              </a:rPr>
              <a:t>). 2008;130(13):481-6</a:t>
            </a:r>
            <a:endParaRPr lang="es-ES_tradnl" sz="3200" dirty="0">
              <a:solidFill>
                <a:srgbClr val="001C5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412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 complicada</a:t>
            </a:r>
            <a:endParaRPr lang="es-E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23533" cy="389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5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contenido"/>
          <p:cNvSpPr>
            <a:spLocks noGrp="1"/>
          </p:cNvSpPr>
          <p:nvPr>
            <p:ph/>
          </p:nvPr>
        </p:nvSpPr>
        <p:spPr>
          <a:xfrm>
            <a:off x="900113" y="1700213"/>
            <a:ext cx="7772400" cy="4594225"/>
          </a:xfrm>
        </p:spPr>
        <p:txBody>
          <a:bodyPr/>
          <a:lstStyle/>
          <a:p>
            <a:r>
              <a:rPr lang="es-ES_tradnl" altLang="es-ES" dirty="0" smtClean="0">
                <a:solidFill>
                  <a:srgbClr val="FF0000"/>
                </a:solidFill>
              </a:rPr>
              <a:t>MARIA</a:t>
            </a:r>
            <a:r>
              <a:rPr lang="es-ES_tradnl" altLang="es-ES" dirty="0" smtClean="0"/>
              <a:t> 27 años. No antecedentes de interés</a:t>
            </a:r>
          </a:p>
          <a:p>
            <a:endParaRPr lang="es-ES_tradnl" altLang="es-ES" dirty="0" smtClean="0"/>
          </a:p>
          <a:p>
            <a:r>
              <a:rPr lang="es-ES_tradnl" altLang="es-ES" dirty="0" err="1" smtClean="0"/>
              <a:t>Polaquiuria</a:t>
            </a:r>
            <a:r>
              <a:rPr lang="es-ES_tradnl" altLang="es-ES" dirty="0" smtClean="0"/>
              <a:t>, disuria ocasional. Tiritona no </a:t>
            </a:r>
            <a:r>
              <a:rPr lang="es-ES_tradnl" altLang="es-ES" dirty="0" err="1" smtClean="0"/>
              <a:t>termometrada</a:t>
            </a:r>
            <a:r>
              <a:rPr lang="es-ES_tradnl" altLang="es-ES" dirty="0" smtClean="0"/>
              <a:t>.</a:t>
            </a:r>
          </a:p>
          <a:p>
            <a:endParaRPr lang="es-ES_tradnl" altLang="es-ES" dirty="0" smtClean="0"/>
          </a:p>
          <a:p>
            <a:r>
              <a:rPr lang="es-ES_tradnl" altLang="es-ES" dirty="0" err="1" smtClean="0"/>
              <a:t>Ef</a:t>
            </a:r>
            <a:r>
              <a:rPr lang="es-ES_tradnl" altLang="es-ES" dirty="0" smtClean="0"/>
              <a:t>:. Puño percusión derecha (+). </a:t>
            </a:r>
            <a:r>
              <a:rPr lang="es-ES_tradnl" altLang="es-ES" dirty="0" err="1" smtClean="0"/>
              <a:t>Tª</a:t>
            </a:r>
            <a:r>
              <a:rPr lang="es-ES_tradnl" altLang="es-ES" dirty="0" smtClean="0"/>
              <a:t> 37,8º</a:t>
            </a:r>
          </a:p>
          <a:p>
            <a:endParaRPr lang="es-ES_tradnl" altLang="es-ES" dirty="0" smtClean="0"/>
          </a:p>
          <a:p>
            <a:r>
              <a:rPr lang="es-ES_tradnl" altLang="es-ES" dirty="0" smtClean="0"/>
              <a:t>¿Actitud? ¿Diagnóstico? ¿Tratamiento?</a:t>
            </a:r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36625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r>
              <a:rPr lang="es-ES" altLang="es-ES" smtClean="0"/>
              <a:t>Diagnóstico de pielonefritis</a:t>
            </a: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637552"/>
              </p:ext>
            </p:extLst>
          </p:nvPr>
        </p:nvGraphicFramePr>
        <p:xfrm>
          <a:off x="457200" y="1528192"/>
          <a:ext cx="8291264" cy="44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Etiología de las PNF agudas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ES" dirty="0" smtClean="0">
              <a:solidFill>
                <a:srgbClr val="001C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dirty="0">
              <a:solidFill>
                <a:srgbClr val="001C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dirty="0" smtClean="0">
              <a:solidFill>
                <a:srgbClr val="001C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dirty="0">
              <a:solidFill>
                <a:srgbClr val="001C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dirty="0">
              <a:solidFill>
                <a:srgbClr val="001C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r>
              <a:rPr lang="es-ES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PNA </a:t>
            </a:r>
            <a:r>
              <a:rPr lang="es-ES" dirty="0" smtClean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complicada 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lvl="0" indent="-285750" eaLnBrk="1" hangingPunct="1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endParaRPr lang="it-IT" b="1" dirty="0" smtClean="0">
              <a:solidFill>
                <a:srgbClr val="00003A"/>
              </a:solidFill>
            </a:endParaRPr>
          </a:p>
          <a:p>
            <a:pPr marL="285750" lvl="0" indent="-285750" eaLnBrk="1" hangingPunct="1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003A"/>
                </a:solidFill>
              </a:rPr>
              <a:t>Escherichia </a:t>
            </a:r>
            <a:r>
              <a:rPr lang="it-IT" b="1" dirty="0">
                <a:solidFill>
                  <a:srgbClr val="00003A"/>
                </a:solidFill>
              </a:rPr>
              <a:t>coli </a:t>
            </a:r>
            <a:r>
              <a:rPr lang="it-IT" dirty="0"/>
              <a:t>(</a:t>
            </a:r>
            <a:r>
              <a:rPr lang="it-IT" b="1" dirty="0"/>
              <a:t>75-95%</a:t>
            </a:r>
            <a:r>
              <a:rPr lang="it-IT" dirty="0"/>
              <a:t>)</a:t>
            </a:r>
          </a:p>
          <a:p>
            <a:pPr marL="285750" lvl="0" indent="-285750" eaLnBrk="1" hangingPunct="1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it-IT" dirty="0"/>
              <a:t>Klebsiella spp.</a:t>
            </a:r>
          </a:p>
          <a:p>
            <a:pPr marL="285750" lvl="0" indent="-285750" eaLnBrk="1" hangingPunct="1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it-IT" dirty="0"/>
              <a:t>Proteus spp. </a:t>
            </a:r>
          </a:p>
          <a:p>
            <a:pPr marL="285750" lvl="0" indent="-285750" eaLnBrk="1" hangingPunct="1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es-ES" dirty="0" err="1"/>
              <a:t>Staphylococcus</a:t>
            </a:r>
            <a:r>
              <a:rPr lang="es-ES" dirty="0"/>
              <a:t> </a:t>
            </a:r>
            <a:r>
              <a:rPr lang="es-ES" dirty="0" err="1"/>
              <a:t>saprophyficus</a:t>
            </a:r>
            <a:r>
              <a:rPr lang="es-ES" dirty="0"/>
              <a:t>  (mujeres jóvenes)</a:t>
            </a:r>
            <a:endParaRPr lang="es-ES" dirty="0">
              <a:latin typeface="Verdana" pitchFamily="34" charset="0"/>
              <a:cs typeface="Times New Roman" pitchFamily="18" charset="0"/>
            </a:endParaRPr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>
                <a:solidFill>
                  <a:srgbClr val="001C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PNA complicada 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es-ES" b="1" dirty="0"/>
              <a:t>E. </a:t>
            </a:r>
            <a:r>
              <a:rPr lang="es-ES" b="1" dirty="0" err="1"/>
              <a:t>coli</a:t>
            </a:r>
            <a:r>
              <a:rPr lang="es-ES" b="1" dirty="0"/>
              <a:t> y </a:t>
            </a:r>
            <a:r>
              <a:rPr lang="es-ES" b="1" dirty="0" err="1"/>
              <a:t>Klebsiella</a:t>
            </a:r>
            <a:r>
              <a:rPr lang="es-ES" b="1" dirty="0"/>
              <a:t>  </a:t>
            </a:r>
            <a:r>
              <a:rPr lang="es-ES" b="1" dirty="0" smtClean="0"/>
              <a:t>productoras </a:t>
            </a:r>
            <a:r>
              <a:rPr lang="es-ES" b="1" dirty="0"/>
              <a:t>de </a:t>
            </a:r>
            <a:r>
              <a:rPr lang="es-ES" b="1" dirty="0" err="1"/>
              <a:t>betalactamasas</a:t>
            </a:r>
            <a:endParaRPr lang="es-ES" b="1" dirty="0"/>
          </a:p>
          <a:p>
            <a:pPr lvl="0" eaLnBrk="1" hangingPunct="1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es-ES" b="1" dirty="0" err="1" smtClean="0"/>
              <a:t>Ps</a:t>
            </a:r>
            <a:r>
              <a:rPr lang="es-ES" b="1" dirty="0" smtClean="0"/>
              <a:t>. </a:t>
            </a:r>
            <a:r>
              <a:rPr lang="es-ES" b="1" dirty="0" err="1"/>
              <a:t>aeruginosa</a:t>
            </a:r>
            <a:r>
              <a:rPr lang="es-ES" b="1" dirty="0"/>
              <a:t> </a:t>
            </a:r>
          </a:p>
          <a:p>
            <a:pPr lvl="0" eaLnBrk="1" hangingPunct="1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dk1"/>
                </a:solidFill>
              </a:rPr>
              <a:t>Otros bacilos Gram (-): </a:t>
            </a:r>
            <a:r>
              <a:rPr lang="es-ES" b="1" dirty="0" err="1" smtClean="0">
                <a:solidFill>
                  <a:schemeClr val="dk1"/>
                </a:solidFill>
              </a:rPr>
              <a:t>Serratia</a:t>
            </a:r>
            <a:r>
              <a:rPr lang="es-ES" b="1" dirty="0">
                <a:solidFill>
                  <a:schemeClr val="dk1"/>
                </a:solidFill>
              </a:rPr>
              <a:t>, </a:t>
            </a:r>
            <a:r>
              <a:rPr lang="es-ES" b="1" dirty="0" err="1">
                <a:solidFill>
                  <a:schemeClr val="dk1"/>
                </a:solidFill>
              </a:rPr>
              <a:t>E</a:t>
            </a:r>
            <a:r>
              <a:rPr lang="es-ES" b="1" dirty="0" err="1" smtClean="0">
                <a:solidFill>
                  <a:schemeClr val="dk1"/>
                </a:solidFill>
              </a:rPr>
              <a:t>nterobacte</a:t>
            </a:r>
            <a:r>
              <a:rPr lang="es-ES" dirty="0" err="1" smtClean="0">
                <a:solidFill>
                  <a:schemeClr val="dk1"/>
                </a:solidFill>
              </a:rPr>
              <a:t>r</a:t>
            </a:r>
            <a:r>
              <a:rPr lang="es-ES" dirty="0">
                <a:solidFill>
                  <a:schemeClr val="dk1"/>
                </a:solidFill>
              </a:rPr>
              <a:t>,</a:t>
            </a:r>
            <a:r>
              <a:rPr lang="es-ES" b="1" dirty="0">
                <a:solidFill>
                  <a:schemeClr val="dk1"/>
                </a:solidFill>
              </a:rPr>
              <a:t> </a:t>
            </a:r>
            <a:r>
              <a:rPr lang="es-ES" b="1" dirty="0" err="1"/>
              <a:t>Enterococcus</a:t>
            </a:r>
            <a:r>
              <a:rPr lang="es-ES" b="1" dirty="0"/>
              <a:t> </a:t>
            </a:r>
            <a:r>
              <a:rPr lang="es-ES" b="1" dirty="0" err="1"/>
              <a:t>spp</a:t>
            </a:r>
            <a:r>
              <a:rPr lang="es-ES" dirty="0"/>
              <a:t>. </a:t>
            </a:r>
            <a:r>
              <a:rPr lang="es-ES" b="1" dirty="0"/>
              <a:t>(ancianos)</a:t>
            </a:r>
          </a:p>
          <a:p>
            <a:pPr lvl="0" eaLnBrk="1" hangingPunct="1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es-ES" dirty="0" err="1"/>
              <a:t>Staphylococcus</a:t>
            </a:r>
            <a:r>
              <a:rPr lang="es-ES" dirty="0"/>
              <a:t> </a:t>
            </a:r>
            <a:r>
              <a:rPr lang="es-ES" dirty="0" err="1"/>
              <a:t>aureus</a:t>
            </a:r>
            <a:endParaRPr lang="es-ES" dirty="0"/>
          </a:p>
          <a:p>
            <a:pPr lvl="0" eaLnBrk="1" hangingPunct="1">
              <a:spcBef>
                <a:spcPct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es-ES" dirty="0" err="1" smtClean="0"/>
              <a:t>Strep</a:t>
            </a:r>
            <a:r>
              <a:rPr lang="es-ES" dirty="0" smtClean="0"/>
              <a:t> </a:t>
            </a:r>
            <a:r>
              <a:rPr lang="es-ES" dirty="0"/>
              <a:t>grupo B (gestante, RN, anciano, diabéticos)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64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eaLnBrk="1" hangingPunct="1"/>
            <a:r>
              <a:rPr lang="es-ES" altLang="es-ES" smtClean="0"/>
              <a:t>Manejo PNF aguda. Criterios de ingreso</a:t>
            </a:r>
          </a:p>
        </p:txBody>
      </p:sp>
      <p:graphicFrame>
        <p:nvGraphicFramePr>
          <p:cNvPr id="2" name="1 Diagrama"/>
          <p:cNvGraphicFramePr/>
          <p:nvPr/>
        </p:nvGraphicFramePr>
        <p:xfrm>
          <a:off x="323528" y="1052736"/>
          <a:ext cx="8589640" cy="547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60" y="188640"/>
            <a:ext cx="5256584" cy="125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es-ES" u="sng" dirty="0" smtClean="0">
                <a:solidFill>
                  <a:srgbClr val="00B050"/>
                </a:solidFill>
              </a:rPr>
              <a:t>No recomendado </a:t>
            </a:r>
            <a:r>
              <a:rPr lang="es-ES" dirty="0" smtClean="0">
                <a:solidFill>
                  <a:srgbClr val="00B050"/>
                </a:solidFill>
              </a:rPr>
              <a:t>para tratamiento empírico de </a:t>
            </a:r>
            <a:r>
              <a:rPr lang="es-ES" dirty="0" err="1" smtClean="0">
                <a:solidFill>
                  <a:srgbClr val="00B050"/>
                </a:solidFill>
              </a:rPr>
              <a:t>pielonefritis</a:t>
            </a:r>
            <a:r>
              <a:rPr lang="es-ES" dirty="0" smtClean="0">
                <a:solidFill>
                  <a:srgbClr val="00B050"/>
                </a:solidFill>
              </a:rPr>
              <a:t> aguda </a:t>
            </a:r>
            <a:r>
              <a:rPr lang="es-ES" dirty="0">
                <a:solidFill>
                  <a:srgbClr val="00B050"/>
                </a:solidFill>
              </a:rPr>
              <a:t>(A-III</a:t>
            </a:r>
            <a:r>
              <a:rPr lang="es-ES" dirty="0" smtClean="0">
                <a:solidFill>
                  <a:srgbClr val="00B050"/>
                </a:solidFill>
              </a:rPr>
              <a:t>): </a:t>
            </a:r>
          </a:p>
          <a:p>
            <a:pPr marL="0" indent="0">
              <a:buNone/>
            </a:pPr>
            <a:endParaRPr lang="es-ES" dirty="0" smtClean="0">
              <a:solidFill>
                <a:srgbClr val="00B050"/>
              </a:solidFill>
            </a:endParaRPr>
          </a:p>
          <a:p>
            <a:pPr lvl="1"/>
            <a:r>
              <a:rPr lang="es-ES" dirty="0" smtClean="0"/>
              <a:t>Ampicilina, Amoxicilina, Amoxicilina-</a:t>
            </a:r>
            <a:r>
              <a:rPr lang="es-ES" dirty="0" err="1" smtClean="0"/>
              <a:t>clavulánico</a:t>
            </a:r>
            <a:endParaRPr lang="es-ES" dirty="0"/>
          </a:p>
          <a:p>
            <a:pPr lvl="1"/>
            <a:r>
              <a:rPr lang="es-ES" dirty="0" err="1" smtClean="0"/>
              <a:t>Cotrimoxazol</a:t>
            </a:r>
            <a:endParaRPr lang="es-ES" dirty="0" smtClean="0"/>
          </a:p>
          <a:p>
            <a:pPr lvl="1"/>
            <a:r>
              <a:rPr lang="es-ES" dirty="0" err="1" smtClean="0"/>
              <a:t>Fluoroquinolonas</a:t>
            </a:r>
            <a:endParaRPr lang="es-ES" dirty="0" smtClean="0"/>
          </a:p>
          <a:p>
            <a:pPr lvl="1"/>
            <a:r>
              <a:rPr lang="es-ES" dirty="0" err="1" smtClean="0"/>
              <a:t>Nitrofurantoina</a:t>
            </a:r>
            <a:r>
              <a:rPr lang="es-ES" dirty="0" smtClean="0"/>
              <a:t>, </a:t>
            </a:r>
            <a:r>
              <a:rPr lang="es-ES" dirty="0" err="1" smtClean="0"/>
              <a:t>Fosfomicina</a:t>
            </a:r>
            <a:r>
              <a:rPr lang="es-ES" dirty="0" smtClean="0"/>
              <a:t> – </a:t>
            </a:r>
            <a:r>
              <a:rPr lang="es-ES" dirty="0" err="1" smtClean="0"/>
              <a:t>Trometamol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Uso de antibioterapia intravenosa en pacientes con ingreso hospitalario.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00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39"/>
            <a:ext cx="5256584" cy="125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/>
          <a:lstStyle/>
          <a:p>
            <a:pPr marL="0" indent="0">
              <a:buNone/>
            </a:pPr>
            <a:r>
              <a:rPr lang="es-ES" dirty="0" err="1" smtClean="0"/>
              <a:t>Pielonefritis</a:t>
            </a:r>
            <a:r>
              <a:rPr lang="es-ES" dirty="0" smtClean="0"/>
              <a:t> Aguda comunitaria no complicada en pacientes </a:t>
            </a:r>
            <a:r>
              <a:rPr lang="es-ES" u="sng" dirty="0" smtClean="0">
                <a:solidFill>
                  <a:srgbClr val="00B050"/>
                </a:solidFill>
              </a:rPr>
              <a:t>SIN factores de riesgo BLEA</a:t>
            </a:r>
            <a:r>
              <a:rPr lang="es-ES" dirty="0" smtClean="0">
                <a:solidFill>
                  <a:srgbClr val="00B050"/>
                </a:solidFill>
              </a:rPr>
              <a:t>:</a:t>
            </a:r>
            <a:endParaRPr lang="es-E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err="1" smtClean="0">
                <a:solidFill>
                  <a:srgbClr val="00B050"/>
                </a:solidFill>
              </a:rPr>
              <a:t>Cefuroxima</a:t>
            </a:r>
            <a:r>
              <a:rPr lang="es-ES" dirty="0" smtClean="0">
                <a:solidFill>
                  <a:srgbClr val="00B050"/>
                </a:solidFill>
              </a:rPr>
              <a:t> o Cefalosporina de 3ª generación </a:t>
            </a:r>
            <a:r>
              <a:rPr lang="es-ES" dirty="0">
                <a:solidFill>
                  <a:srgbClr val="00B050"/>
                </a:solidFill>
              </a:rPr>
              <a:t>(</a:t>
            </a:r>
            <a:r>
              <a:rPr lang="es-ES" dirty="0" smtClean="0">
                <a:solidFill>
                  <a:srgbClr val="00B050"/>
                </a:solidFill>
              </a:rPr>
              <a:t>AII)</a:t>
            </a:r>
          </a:p>
          <a:p>
            <a:pPr marL="0" indent="0">
              <a:buNone/>
            </a:pP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00B050"/>
                </a:solidFill>
              </a:rPr>
              <a:t>En pacientes alérgicos</a:t>
            </a:r>
            <a:r>
              <a:rPr lang="es-ES" dirty="0" smtClean="0"/>
              <a:t>: </a:t>
            </a:r>
            <a:r>
              <a:rPr lang="es-ES" dirty="0" err="1" smtClean="0"/>
              <a:t>aminoglucósido</a:t>
            </a:r>
            <a:r>
              <a:rPr lang="es-ES" dirty="0" smtClean="0"/>
              <a:t> </a:t>
            </a:r>
            <a:r>
              <a:rPr lang="es-ES" dirty="0"/>
              <a:t>(B-I), </a:t>
            </a:r>
            <a:r>
              <a:rPr lang="es-ES" dirty="0" err="1" smtClean="0"/>
              <a:t>aztreonam</a:t>
            </a:r>
            <a:r>
              <a:rPr lang="es-ES" dirty="0" smtClean="0"/>
              <a:t> (B-II</a:t>
            </a:r>
            <a:r>
              <a:rPr lang="es-ES" dirty="0"/>
              <a:t>) </a:t>
            </a:r>
            <a:r>
              <a:rPr lang="es-ES" dirty="0" smtClean="0"/>
              <a:t>o </a:t>
            </a:r>
            <a:r>
              <a:rPr lang="es-ES" dirty="0" err="1" smtClean="0"/>
              <a:t>fosfomicina</a:t>
            </a:r>
            <a:r>
              <a:rPr lang="es-ES" dirty="0" smtClean="0"/>
              <a:t> </a:t>
            </a:r>
            <a:r>
              <a:rPr lang="es-ES" dirty="0"/>
              <a:t>(</a:t>
            </a:r>
            <a:r>
              <a:rPr lang="es-ES" dirty="0" smtClean="0"/>
              <a:t>C-III). </a:t>
            </a:r>
            <a:r>
              <a:rPr lang="es-ES" dirty="0" err="1" smtClean="0"/>
              <a:t>Carbapenem</a:t>
            </a:r>
            <a:r>
              <a:rPr lang="es-ES" dirty="0" smtClean="0"/>
              <a:t> es una opción posible si el paciente es monitorizado estrechamente (C-III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07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60" y="188640"/>
            <a:ext cx="5256584" cy="125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/>
          <a:lstStyle/>
          <a:p>
            <a:pPr marL="0" indent="0">
              <a:buNone/>
            </a:pPr>
            <a:r>
              <a:rPr lang="es-ES" dirty="0" err="1" smtClean="0"/>
              <a:t>Pielonefritis</a:t>
            </a:r>
            <a:r>
              <a:rPr lang="es-ES" dirty="0" smtClean="0"/>
              <a:t> Aguda comunitaria no complicada en pacientes </a:t>
            </a:r>
            <a:r>
              <a:rPr lang="es-ES" u="sng" dirty="0" smtClean="0">
                <a:solidFill>
                  <a:srgbClr val="00B050"/>
                </a:solidFill>
              </a:rPr>
              <a:t>CON factores de riesgo BLEA</a:t>
            </a:r>
            <a:r>
              <a:rPr lang="es-ES" dirty="0" smtClean="0">
                <a:solidFill>
                  <a:srgbClr val="00B050"/>
                </a:solidFill>
              </a:rPr>
              <a:t>:</a:t>
            </a:r>
            <a:endParaRPr lang="es-E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n-US" dirty="0" err="1">
                <a:solidFill>
                  <a:srgbClr val="3A0000"/>
                </a:solidFill>
              </a:rPr>
              <a:t>E</a:t>
            </a:r>
            <a:r>
              <a:rPr lang="en-US" dirty="0" err="1" smtClean="0">
                <a:solidFill>
                  <a:srgbClr val="3A0000"/>
                </a:solidFill>
              </a:rPr>
              <a:t>rtapenem</a:t>
            </a:r>
            <a:r>
              <a:rPr lang="en-US" dirty="0" smtClean="0">
                <a:solidFill>
                  <a:srgbClr val="3A0000"/>
                </a:solidFill>
              </a:rPr>
              <a:t> (</a:t>
            </a:r>
            <a:r>
              <a:rPr lang="en-US" dirty="0">
                <a:solidFill>
                  <a:srgbClr val="3A0000"/>
                </a:solidFill>
              </a:rPr>
              <a:t>C-II), </a:t>
            </a:r>
            <a:r>
              <a:rPr lang="en-US" dirty="0" err="1" smtClean="0">
                <a:solidFill>
                  <a:srgbClr val="3A0000"/>
                </a:solidFill>
              </a:rPr>
              <a:t>otros</a:t>
            </a:r>
            <a:r>
              <a:rPr lang="en-US" dirty="0" smtClean="0">
                <a:solidFill>
                  <a:srgbClr val="3A0000"/>
                </a:solidFill>
              </a:rPr>
              <a:t> </a:t>
            </a:r>
            <a:r>
              <a:rPr lang="en-US" dirty="0" err="1" smtClean="0">
                <a:solidFill>
                  <a:srgbClr val="3A0000"/>
                </a:solidFill>
              </a:rPr>
              <a:t>carbapenems</a:t>
            </a:r>
            <a:r>
              <a:rPr lang="en-US" dirty="0" smtClean="0">
                <a:solidFill>
                  <a:srgbClr val="3A0000"/>
                </a:solidFill>
              </a:rPr>
              <a:t> </a:t>
            </a:r>
            <a:r>
              <a:rPr lang="en-US" dirty="0">
                <a:solidFill>
                  <a:srgbClr val="3A0000"/>
                </a:solidFill>
              </a:rPr>
              <a:t>(B-II) </a:t>
            </a:r>
            <a:r>
              <a:rPr lang="en-US" dirty="0" smtClean="0">
                <a:solidFill>
                  <a:srgbClr val="3A0000"/>
                </a:solidFill>
              </a:rPr>
              <a:t>o </a:t>
            </a:r>
            <a:r>
              <a:rPr lang="en-US" dirty="0" err="1" smtClean="0">
                <a:solidFill>
                  <a:srgbClr val="3A0000"/>
                </a:solidFill>
              </a:rPr>
              <a:t>piperacilina-tazobactam</a:t>
            </a:r>
            <a:r>
              <a:rPr lang="en-US" dirty="0" smtClean="0">
                <a:solidFill>
                  <a:srgbClr val="3A0000"/>
                </a:solidFill>
              </a:rPr>
              <a:t> </a:t>
            </a:r>
            <a:r>
              <a:rPr lang="en-US" dirty="0">
                <a:solidFill>
                  <a:srgbClr val="3A0000"/>
                </a:solidFill>
              </a:rPr>
              <a:t>(B-III)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solidFill>
                  <a:srgbClr val="00B050"/>
                </a:solidFill>
              </a:rPr>
              <a:t>En pacientes alérgicos</a:t>
            </a:r>
            <a:r>
              <a:rPr lang="es-ES" dirty="0" smtClean="0"/>
              <a:t>: </a:t>
            </a:r>
            <a:r>
              <a:rPr lang="es-ES" dirty="0" err="1" smtClean="0"/>
              <a:t>amikacina</a:t>
            </a:r>
            <a:r>
              <a:rPr lang="es-ES" dirty="0" smtClean="0"/>
              <a:t> </a:t>
            </a:r>
            <a:r>
              <a:rPr lang="es-ES" dirty="0"/>
              <a:t>(B-I) </a:t>
            </a:r>
            <a:r>
              <a:rPr lang="es-ES" dirty="0" smtClean="0"/>
              <a:t>o </a:t>
            </a:r>
            <a:r>
              <a:rPr lang="es-ES" dirty="0" err="1" smtClean="0"/>
              <a:t>fosfomicina</a:t>
            </a:r>
            <a:r>
              <a:rPr lang="es-ES" dirty="0" smtClean="0"/>
              <a:t> sódica iv </a:t>
            </a:r>
            <a:r>
              <a:rPr lang="es-ES" dirty="0"/>
              <a:t>(C-III);</a:t>
            </a:r>
          </a:p>
        </p:txBody>
      </p:sp>
    </p:spTree>
    <p:extLst>
      <p:ext uri="{BB962C8B-B14F-4D97-AF65-F5344CB8AC3E}">
        <p14:creationId xmlns:p14="http://schemas.microsoft.com/office/powerpoint/2010/main" val="34113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60" y="188640"/>
            <a:ext cx="5256584" cy="125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Duración del tratamiento: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Cefalosporinas: 7-10 días</a:t>
            </a:r>
          </a:p>
          <a:p>
            <a:pPr marL="0" indent="0">
              <a:buNone/>
            </a:pPr>
            <a:r>
              <a:rPr lang="es-ES_tradnl" dirty="0" smtClean="0"/>
              <a:t>Amoxicilina-</a:t>
            </a:r>
            <a:r>
              <a:rPr lang="es-ES_tradnl" dirty="0" err="1" smtClean="0"/>
              <a:t>clavulánico</a:t>
            </a:r>
            <a:r>
              <a:rPr lang="es-ES_tradnl" dirty="0" smtClean="0"/>
              <a:t>: 10 días</a:t>
            </a:r>
          </a:p>
          <a:p>
            <a:pPr marL="0" indent="0">
              <a:buNone/>
            </a:pPr>
            <a:r>
              <a:rPr lang="es-ES_tradnl" dirty="0" err="1" smtClean="0"/>
              <a:t>Cotrimoxazol</a:t>
            </a:r>
            <a:r>
              <a:rPr lang="es-ES_tradnl" dirty="0" smtClean="0"/>
              <a:t>: 10 días</a:t>
            </a:r>
          </a:p>
          <a:p>
            <a:pPr marL="0" indent="0">
              <a:buNone/>
            </a:pPr>
            <a:r>
              <a:rPr lang="es-ES_tradnl" dirty="0" err="1" smtClean="0"/>
              <a:t>Quinolonas</a:t>
            </a:r>
            <a:r>
              <a:rPr lang="es-ES_tradnl" dirty="0" smtClean="0"/>
              <a:t>: 5-7 días</a:t>
            </a:r>
          </a:p>
          <a:p>
            <a:pPr marL="0" indent="0">
              <a:buNone/>
            </a:pPr>
            <a:r>
              <a:rPr lang="es-ES_tradnl" dirty="0" err="1" smtClean="0"/>
              <a:t>Aminoglucósidos</a:t>
            </a:r>
            <a:r>
              <a:rPr lang="es-ES_tradnl" dirty="0" smtClean="0"/>
              <a:t>: ≤ 5 días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338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Pielonefritis no complicada. Tratamiento</a:t>
            </a:r>
            <a:endParaRPr lang="es-ES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54553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7" y="1628800"/>
            <a:ext cx="9025813" cy="176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75504"/>
            <a:ext cx="5963003" cy="17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8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703262"/>
          </a:xfrm>
        </p:spPr>
        <p:txBody>
          <a:bodyPr anchor="ctr"/>
          <a:lstStyle/>
          <a:p>
            <a:pPr algn="ctr" eaLnBrk="1" hangingPunct="1"/>
            <a:r>
              <a:rPr lang="es-ES" altLang="es-ES" dirty="0" smtClean="0"/>
              <a:t>ITU </a:t>
            </a:r>
            <a:r>
              <a:rPr lang="es-ES" altLang="es-ES" dirty="0" smtClean="0"/>
              <a:t>NO complicada</a:t>
            </a:r>
            <a:endParaRPr lang="es-ES" altLang="es-ES" sz="3200" dirty="0" smtClean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78324753"/>
              </p:ext>
            </p:extLst>
          </p:nvPr>
        </p:nvGraphicFramePr>
        <p:xfrm>
          <a:off x="457200" y="1196752"/>
          <a:ext cx="82912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730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Dosis inicial parenteral de antibioterapia de larga acción para </a:t>
            </a:r>
            <a:r>
              <a:rPr lang="es-ES_tradnl" dirty="0" err="1" smtClean="0"/>
              <a:t>Pielonefritis</a:t>
            </a:r>
            <a:r>
              <a:rPr lang="es-ES_tradnl" dirty="0" smtClean="0"/>
              <a:t> Aguda: (¿?)</a:t>
            </a:r>
          </a:p>
          <a:p>
            <a:pPr marL="400050" lvl="1" indent="0">
              <a:buNone/>
            </a:pPr>
            <a:r>
              <a:rPr lang="es-ES_tradnl" dirty="0" err="1" smtClean="0"/>
              <a:t>Ceftriaxona</a:t>
            </a:r>
            <a:r>
              <a:rPr lang="es-ES_tradnl" dirty="0" smtClean="0"/>
              <a:t> 1 g</a:t>
            </a:r>
          </a:p>
          <a:p>
            <a:pPr marL="400050" lvl="1" indent="0">
              <a:buNone/>
            </a:pPr>
            <a:r>
              <a:rPr lang="es-ES_tradnl" dirty="0" err="1" smtClean="0"/>
              <a:t>Aminoglucósido</a:t>
            </a:r>
            <a:r>
              <a:rPr lang="es-ES_tradnl" dirty="0" smtClean="0"/>
              <a:t> 24 h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Si el tratamiento de elección es:</a:t>
            </a:r>
          </a:p>
          <a:p>
            <a:pPr marL="0" indent="0">
              <a:buNone/>
            </a:pPr>
            <a:r>
              <a:rPr lang="es-ES_tradnl" dirty="0" err="1" smtClean="0"/>
              <a:t>Quinolonas</a:t>
            </a:r>
            <a:r>
              <a:rPr lang="es-ES_tradnl" dirty="0" smtClean="0"/>
              <a:t> y resistencia local &gt; 10%</a:t>
            </a:r>
          </a:p>
          <a:p>
            <a:pPr marL="0" indent="0">
              <a:buNone/>
            </a:pPr>
            <a:r>
              <a:rPr lang="es-ES_tradnl" dirty="0" err="1" smtClean="0"/>
              <a:t>Cotrimoxazol</a:t>
            </a:r>
            <a:endParaRPr lang="es-ES_tradnl" dirty="0" smtClean="0"/>
          </a:p>
          <a:p>
            <a:pPr marL="0" indent="0">
              <a:buNone/>
            </a:pPr>
            <a:r>
              <a:rPr lang="es-ES_tradnl" dirty="0" err="1" smtClean="0"/>
              <a:t>Betalactámicos</a:t>
            </a:r>
            <a:r>
              <a:rPr lang="es-ES_tradnl" dirty="0" smtClean="0"/>
              <a:t> orales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153"/>
            <a:ext cx="4554513" cy="13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7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Pielonefritis.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Estudio </a:t>
            </a:r>
            <a:r>
              <a:rPr lang="es-ES" dirty="0"/>
              <a:t>de la vía urinaria </a:t>
            </a:r>
            <a:r>
              <a:rPr lang="es-ES" dirty="0" smtClean="0"/>
              <a:t>(eco y /o TC) tras:</a:t>
            </a:r>
          </a:p>
          <a:p>
            <a:pPr lvl="1"/>
            <a:r>
              <a:rPr lang="es-ES" dirty="0" smtClean="0"/>
              <a:t>segundo </a:t>
            </a:r>
            <a:r>
              <a:rPr lang="es-ES" dirty="0"/>
              <a:t>episodio de pielonefritis aguda, </a:t>
            </a:r>
            <a:endParaRPr lang="es-ES" dirty="0" smtClean="0"/>
          </a:p>
          <a:p>
            <a:pPr lvl="1"/>
            <a:r>
              <a:rPr lang="es-ES" dirty="0" smtClean="0"/>
              <a:t>hematuria persistente</a:t>
            </a:r>
          </a:p>
          <a:p>
            <a:pPr lvl="1"/>
            <a:r>
              <a:rPr lang="es-ES" dirty="0"/>
              <a:t>a</a:t>
            </a:r>
            <a:r>
              <a:rPr lang="es-ES" dirty="0" smtClean="0"/>
              <a:t>lteración creatinina</a:t>
            </a:r>
          </a:p>
          <a:p>
            <a:pPr lvl="1"/>
            <a:r>
              <a:rPr lang="es-ES" dirty="0" smtClean="0"/>
              <a:t>antecedentes </a:t>
            </a:r>
            <a:r>
              <a:rPr lang="es-ES" dirty="0"/>
              <a:t>de cólico nefrítico.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45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914400" y="1700213"/>
            <a:ext cx="7772400" cy="4319587"/>
          </a:xfrm>
        </p:spPr>
        <p:txBody>
          <a:bodyPr/>
          <a:lstStyle/>
          <a:p>
            <a:pPr>
              <a:defRPr/>
            </a:pP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ITU baja: NO QUINOLONAS, NO QUINOLONAS….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ITU alta: Cefalosporinas. ¿Dosis única parenteral previa?</a:t>
            </a:r>
          </a:p>
          <a:p>
            <a:pPr>
              <a:defRPr/>
            </a:pPr>
            <a:endParaRPr lang="es-ES_tradnl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Urocultivo pre y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postto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en ITU complicadas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. Pautas largas antibiótico &gt;= 7 días. 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Corregir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tto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con antibiograma.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900113" y="908050"/>
            <a:ext cx="7772400" cy="5410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s-ES" altLang="es-ES" sz="2400" dirty="0" smtClean="0">
                <a:latin typeface="+mj-lt"/>
              </a:rPr>
              <a:t>Prevalencia de Bacteriuria Asintomática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s-ES" altLang="es-ES" sz="2400" b="1" u="sng" dirty="0" smtClean="0">
              <a:latin typeface="Bradley Hand ITC" pitchFamily="66" charset="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s-ES" altLang="es-ES" sz="2400" b="1" u="sng" dirty="0" smtClean="0">
              <a:latin typeface="Bradley Hand ITC" pitchFamily="66" charset="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s-ES" altLang="es-ES" sz="2400" b="1" u="sng" dirty="0" smtClean="0">
              <a:latin typeface="Bradley Hand ITC" pitchFamily="66" charset="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s-ES" altLang="es-ES" sz="2400" b="1" u="sng" dirty="0" smtClean="0">
              <a:latin typeface="Bradley Hand ITC" pitchFamily="66" charset="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s-ES" altLang="es-ES" sz="2400" b="1" u="sng" dirty="0" smtClean="0">
              <a:latin typeface="Bradley Hand ITC" pitchFamily="66" charset="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s-ES" altLang="es-ES" sz="2400" b="1" u="sng" dirty="0" smtClean="0">
              <a:latin typeface="Bradley Hand ITC" pitchFamily="66" charset="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s-ES" altLang="es-ES" sz="2400" b="1" u="sng" dirty="0" smtClean="0">
              <a:latin typeface="Bradley Hand ITC" pitchFamily="66" charset="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s-ES" altLang="es-ES" sz="1800" b="1" dirty="0" smtClean="0">
                <a:latin typeface="Bradley Hand ITC" pitchFamily="66" charset="0"/>
              </a:rPr>
              <a:t>					 </a:t>
            </a:r>
            <a:r>
              <a:rPr lang="es-ES" altLang="es-ES" sz="1800" dirty="0" smtClean="0">
                <a:latin typeface="Bradley Hand ITC" pitchFamily="66" charset="0"/>
              </a:rPr>
              <a:t>American </a:t>
            </a:r>
            <a:r>
              <a:rPr lang="es-ES" altLang="es-ES" sz="1800" dirty="0" err="1" smtClean="0">
                <a:latin typeface="Bradley Hand ITC" pitchFamily="66" charset="0"/>
              </a:rPr>
              <a:t>Family</a:t>
            </a:r>
            <a:r>
              <a:rPr lang="es-ES" altLang="es-ES" sz="1800" dirty="0" smtClean="0">
                <a:latin typeface="Bradley Hand ITC" pitchFamily="66" charset="0"/>
              </a:rPr>
              <a:t> </a:t>
            </a:r>
            <a:r>
              <a:rPr lang="es-ES" altLang="es-ES" sz="1800" dirty="0" err="1" smtClean="0">
                <a:latin typeface="Bradley Hand ITC" pitchFamily="66" charset="0"/>
              </a:rPr>
              <a:t>Physician</a:t>
            </a:r>
            <a:r>
              <a:rPr lang="es-ES" altLang="es-ES" sz="1800" dirty="0" smtClean="0">
                <a:latin typeface="Bradley Hand ITC" pitchFamily="66" charset="0"/>
              </a:rPr>
              <a:t> Sept 2006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4679950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Oval 8"/>
          <p:cNvSpPr>
            <a:spLocks noChangeArrowheads="1"/>
          </p:cNvSpPr>
          <p:nvPr/>
        </p:nvSpPr>
        <p:spPr bwMode="auto">
          <a:xfrm>
            <a:off x="5724525" y="2492375"/>
            <a:ext cx="720725" cy="288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s-ES" altLang="es-ES">
              <a:solidFill>
                <a:srgbClr val="FF0000"/>
              </a:solidFill>
            </a:endParaRPr>
          </a:p>
        </p:txBody>
      </p:sp>
      <p:sp>
        <p:nvSpPr>
          <p:cNvPr id="30725" name="Oval 9"/>
          <p:cNvSpPr>
            <a:spLocks noChangeArrowheads="1"/>
          </p:cNvSpPr>
          <p:nvPr/>
        </p:nvSpPr>
        <p:spPr bwMode="auto">
          <a:xfrm>
            <a:off x="5651500" y="3429000"/>
            <a:ext cx="1008063" cy="5762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s-ES" altLang="es-ES">
              <a:solidFill>
                <a:srgbClr val="FF0000"/>
              </a:solidFill>
            </a:endParaRPr>
          </a:p>
        </p:txBody>
      </p:sp>
      <p:sp>
        <p:nvSpPr>
          <p:cNvPr id="30726" name="Oval 11"/>
          <p:cNvSpPr>
            <a:spLocks noChangeArrowheads="1"/>
          </p:cNvSpPr>
          <p:nvPr/>
        </p:nvSpPr>
        <p:spPr bwMode="auto">
          <a:xfrm>
            <a:off x="5651500" y="4005263"/>
            <a:ext cx="1008063" cy="5762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s-ES" altLang="es-ES">
              <a:solidFill>
                <a:srgbClr val="FF0000"/>
              </a:solidFill>
            </a:endParaRPr>
          </a:p>
        </p:txBody>
      </p:sp>
      <p:sp>
        <p:nvSpPr>
          <p:cNvPr id="30727" name="Oval 12"/>
          <p:cNvSpPr>
            <a:spLocks noChangeArrowheads="1"/>
          </p:cNvSpPr>
          <p:nvPr/>
        </p:nvSpPr>
        <p:spPr bwMode="auto">
          <a:xfrm>
            <a:off x="5580063" y="5373688"/>
            <a:ext cx="1008062" cy="5762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s-ES" alt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algn="ctr" eaLnBrk="1" hangingPunct="1"/>
            <a:r>
              <a:rPr lang="es-ES" altLang="es-ES" smtClean="0"/>
              <a:t>Recomendaciones de tratamiento en pacientes con </a:t>
            </a:r>
            <a:r>
              <a:rPr lang="es-ES" altLang="es-ES" smtClean="0">
                <a:solidFill>
                  <a:srgbClr val="C00000"/>
                </a:solidFill>
              </a:rPr>
              <a:t>bacteriuria asintomática</a:t>
            </a:r>
          </a:p>
        </p:txBody>
      </p:sp>
      <p:sp>
        <p:nvSpPr>
          <p:cNvPr id="31747" name="3 Rectángulo"/>
          <p:cNvSpPr>
            <a:spLocks noChangeArrowheads="1"/>
          </p:cNvSpPr>
          <p:nvPr/>
        </p:nvSpPr>
        <p:spPr bwMode="auto">
          <a:xfrm>
            <a:off x="1212850" y="6475413"/>
            <a:ext cx="7488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s-ES" altLang="es-ES" sz="1600" i="1">
                <a:solidFill>
                  <a:srgbClr val="C00000"/>
                </a:solidFill>
                <a:latin typeface="Corbel" pitchFamily="34" charset="0"/>
              </a:rPr>
              <a:t>Cistitis no complicada en la mujer. Guía multidisciplinar. AEU. Actualización 2014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637926"/>
              </p:ext>
            </p:extLst>
          </p:nvPr>
        </p:nvGraphicFramePr>
        <p:xfrm>
          <a:off x="539750" y="1196975"/>
          <a:ext cx="8208963" cy="503983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326046"/>
                <a:gridCol w="4882917"/>
              </a:tblGrid>
              <a:tr h="29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Mujer gestante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 smtClean="0">
                          <a:effectLst/>
                        </a:rPr>
                        <a:t>Se </a:t>
                      </a:r>
                      <a:r>
                        <a:rPr lang="es-ES" sz="1700" b="0" dirty="0" smtClean="0">
                          <a:solidFill>
                            <a:srgbClr val="C00000"/>
                          </a:solidFill>
                          <a:effectLst/>
                        </a:rPr>
                        <a:t>recomienda tratamiento </a:t>
                      </a:r>
                      <a:r>
                        <a:rPr lang="es-ES" sz="1700" b="0" dirty="0">
                          <a:effectLst/>
                        </a:rPr>
                        <a:t>(</a:t>
                      </a:r>
                      <a:r>
                        <a:rPr lang="es-ES" sz="1700" b="0" dirty="0" err="1" smtClean="0">
                          <a:effectLst/>
                        </a:rPr>
                        <a:t>IbA</a:t>
                      </a:r>
                      <a:r>
                        <a:rPr lang="es-ES" sz="1700" b="0" dirty="0" smtClean="0">
                          <a:effectLst/>
                        </a:rPr>
                        <a:t>)</a:t>
                      </a:r>
                      <a:endParaRPr lang="es-ES" sz="17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893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</a:rPr>
                        <a:t>Previa una resección prostática u otra intervención urológica con sangrado de la mucosa</a:t>
                      </a:r>
                      <a:endParaRPr lang="es-ES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7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893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Adquirida por sondaje no resuelta tras 48 horas de la retirada </a:t>
                      </a:r>
                      <a:r>
                        <a:rPr lang="es-ES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del </a:t>
                      </a:r>
                      <a:r>
                        <a:rPr lang="es-ES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catéter</a:t>
                      </a:r>
                      <a:endParaRPr lang="es-ES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>
                          <a:effectLst/>
                        </a:rPr>
                        <a:t>Puede </a:t>
                      </a:r>
                      <a:r>
                        <a:rPr lang="es-ES" sz="1700" b="0" dirty="0">
                          <a:solidFill>
                            <a:srgbClr val="C00000"/>
                          </a:solidFill>
                          <a:effectLst/>
                        </a:rPr>
                        <a:t>considerarse</a:t>
                      </a:r>
                      <a:r>
                        <a:rPr lang="es-ES" sz="1700" b="0" dirty="0">
                          <a:effectLst/>
                        </a:rPr>
                        <a:t> el tratamiento (</a:t>
                      </a:r>
                      <a:r>
                        <a:rPr lang="es-ES" sz="1700" b="0" dirty="0" err="1">
                          <a:effectLst/>
                        </a:rPr>
                        <a:t>IbA</a:t>
                      </a:r>
                      <a:r>
                        <a:rPr lang="es-ES" sz="1700" b="0" dirty="0">
                          <a:effectLst/>
                        </a:rPr>
                        <a:t>)</a:t>
                      </a:r>
                      <a:endParaRPr lang="es-ES" sz="17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 smtClean="0">
                          <a:effectLst/>
                        </a:rPr>
                        <a:t>Diabéticos</a:t>
                      </a:r>
                      <a:endParaRPr lang="es-ES" sz="17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 smtClean="0">
                          <a:solidFill>
                            <a:srgbClr val="C00000"/>
                          </a:solidFill>
                          <a:effectLst/>
                        </a:rPr>
                        <a:t>No</a:t>
                      </a:r>
                      <a:r>
                        <a:rPr lang="es-ES" sz="1700" b="0" dirty="0" smtClean="0">
                          <a:effectLst/>
                        </a:rPr>
                        <a:t> </a:t>
                      </a:r>
                      <a:r>
                        <a:rPr lang="es-ES" sz="1700" b="0" dirty="0">
                          <a:effectLst/>
                        </a:rPr>
                        <a:t>se recomienda el tratamiento (</a:t>
                      </a:r>
                      <a:r>
                        <a:rPr lang="es-ES" sz="1700" b="0" dirty="0" err="1">
                          <a:effectLst/>
                        </a:rPr>
                        <a:t>IbA</a:t>
                      </a:r>
                      <a:r>
                        <a:rPr lang="es-ES" sz="1700" b="0" dirty="0">
                          <a:effectLst/>
                        </a:rPr>
                        <a:t>)</a:t>
                      </a:r>
                      <a:endParaRPr lang="es-ES" sz="17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 err="1" smtClean="0">
                          <a:effectLst/>
                        </a:rPr>
                        <a:t>Premenopáusica</a:t>
                      </a:r>
                      <a:r>
                        <a:rPr lang="es-ES" sz="1700" b="0" dirty="0" smtClean="0">
                          <a:effectLst/>
                        </a:rPr>
                        <a:t>, no gestante</a:t>
                      </a:r>
                      <a:endParaRPr lang="es-ES" sz="17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 smtClean="0">
                          <a:solidFill>
                            <a:srgbClr val="C00000"/>
                          </a:solidFill>
                          <a:effectLst/>
                        </a:rPr>
                        <a:t>No</a:t>
                      </a:r>
                      <a:r>
                        <a:rPr lang="es-ES" sz="1700" b="0" dirty="0" smtClean="0">
                          <a:effectLst/>
                        </a:rPr>
                        <a:t> </a:t>
                      </a:r>
                      <a:r>
                        <a:rPr lang="es-ES" sz="1700" b="0" dirty="0">
                          <a:effectLst/>
                        </a:rPr>
                        <a:t>se recomienda el tratamiento (</a:t>
                      </a:r>
                      <a:r>
                        <a:rPr lang="es-ES" sz="1700" b="0" dirty="0" err="1">
                          <a:effectLst/>
                        </a:rPr>
                        <a:t>IbA</a:t>
                      </a:r>
                      <a:r>
                        <a:rPr lang="es-ES" sz="1700" b="0" dirty="0">
                          <a:effectLst/>
                        </a:rPr>
                        <a:t>)</a:t>
                      </a:r>
                      <a:endParaRPr lang="es-ES" sz="17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 smtClean="0">
                          <a:effectLst/>
                        </a:rPr>
                        <a:t>Ancianos</a:t>
                      </a:r>
                      <a:r>
                        <a:rPr lang="es-ES" sz="1700" b="0" baseline="0" dirty="0" smtClean="0">
                          <a:effectLst/>
                        </a:rPr>
                        <a:t> en la comunidad</a:t>
                      </a:r>
                      <a:endParaRPr lang="es-ES" sz="17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 smtClean="0">
                          <a:solidFill>
                            <a:srgbClr val="C00000"/>
                          </a:solidFill>
                          <a:effectLst/>
                        </a:rPr>
                        <a:t>No</a:t>
                      </a:r>
                      <a:r>
                        <a:rPr lang="es-ES" sz="1700" b="0" dirty="0" smtClean="0">
                          <a:effectLst/>
                        </a:rPr>
                        <a:t> se recomienda el tratamiento (IIB)</a:t>
                      </a:r>
                      <a:endParaRPr lang="es-ES" sz="17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 smtClean="0">
                          <a:effectLst/>
                        </a:rPr>
                        <a:t>Ancianas institucionalizados</a:t>
                      </a:r>
                      <a:endParaRPr lang="es-ES" sz="17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 smtClean="0">
                          <a:solidFill>
                            <a:srgbClr val="C00000"/>
                          </a:solidFill>
                          <a:effectLst/>
                        </a:rPr>
                        <a:t>No</a:t>
                      </a:r>
                      <a:r>
                        <a:rPr lang="es-ES" sz="1700" b="0" dirty="0" smtClean="0">
                          <a:effectLst/>
                        </a:rPr>
                        <a:t> se recomienda el tratamiento (</a:t>
                      </a:r>
                      <a:r>
                        <a:rPr lang="es-ES" sz="1700" b="0" dirty="0" err="1" smtClean="0">
                          <a:effectLst/>
                        </a:rPr>
                        <a:t>IIaB</a:t>
                      </a:r>
                      <a:r>
                        <a:rPr lang="es-ES" sz="1700" b="0" dirty="0" smtClean="0">
                          <a:effectLst/>
                        </a:rPr>
                        <a:t>)</a:t>
                      </a:r>
                      <a:endParaRPr lang="es-ES" sz="17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9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Lesión </a:t>
                      </a:r>
                      <a:r>
                        <a:rPr lang="es-ES" sz="1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medular</a:t>
                      </a:r>
                      <a:endParaRPr lang="es-ES" sz="17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 smtClean="0">
                          <a:solidFill>
                            <a:srgbClr val="C00000"/>
                          </a:solidFill>
                          <a:effectLst/>
                        </a:rPr>
                        <a:t>No </a:t>
                      </a:r>
                      <a:r>
                        <a:rPr lang="es-ES" sz="1700" b="0" dirty="0" smtClean="0">
                          <a:effectLst/>
                        </a:rPr>
                        <a:t>se </a:t>
                      </a:r>
                      <a:r>
                        <a:rPr lang="es-ES" sz="1700" b="0" dirty="0">
                          <a:effectLst/>
                        </a:rPr>
                        <a:t>recomienda el tratamiento (</a:t>
                      </a:r>
                      <a:r>
                        <a:rPr lang="es-ES" sz="1700" b="0" dirty="0" err="1">
                          <a:effectLst/>
                        </a:rPr>
                        <a:t>IIaB</a:t>
                      </a:r>
                      <a:r>
                        <a:rPr lang="es-ES" sz="1700" b="0" dirty="0">
                          <a:effectLst/>
                        </a:rPr>
                        <a:t>)</a:t>
                      </a:r>
                      <a:endParaRPr lang="es-ES" sz="17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9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Inmunodeprimidos, Trasplantados (incluido el renal)</a:t>
                      </a:r>
                      <a:endParaRPr lang="es-ES" sz="17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1" dirty="0" smtClean="0">
                          <a:solidFill>
                            <a:srgbClr val="C00000"/>
                          </a:solidFill>
                          <a:effectLst/>
                        </a:rPr>
                        <a:t>No </a:t>
                      </a:r>
                      <a:r>
                        <a:rPr lang="es-ES" sz="1700" b="0" dirty="0" smtClean="0">
                          <a:effectLst/>
                        </a:rPr>
                        <a:t>se recomienda el tratamiento (</a:t>
                      </a:r>
                      <a:r>
                        <a:rPr lang="es-ES" sz="1700" b="0" dirty="0" err="1" smtClean="0">
                          <a:effectLst/>
                        </a:rPr>
                        <a:t>IIaB</a:t>
                      </a:r>
                      <a:r>
                        <a:rPr lang="es-ES" sz="1700" b="0" dirty="0" smtClean="0">
                          <a:effectLst/>
                        </a:rPr>
                        <a:t>)</a:t>
                      </a:r>
                      <a:endParaRPr lang="es-ES" sz="1700" b="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9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0" dirty="0" smtClean="0">
                          <a:effectLst/>
                        </a:rPr>
                        <a:t>Sondados,</a:t>
                      </a:r>
                      <a:r>
                        <a:rPr lang="es-ES" sz="1700" b="0" baseline="0" dirty="0" smtClean="0">
                          <a:effectLst/>
                        </a:rPr>
                        <a:t> dispositivos urológicos</a:t>
                      </a:r>
                      <a:endParaRPr lang="es-ES" sz="17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 smtClean="0">
                          <a:solidFill>
                            <a:srgbClr val="C00000"/>
                          </a:solidFill>
                          <a:effectLst/>
                        </a:rPr>
                        <a:t>No</a:t>
                      </a:r>
                      <a:r>
                        <a:rPr lang="es-ES" sz="1700" b="0" dirty="0" smtClean="0">
                          <a:effectLst/>
                        </a:rPr>
                        <a:t> </a:t>
                      </a:r>
                      <a:r>
                        <a:rPr lang="es-ES" sz="1700" b="0" dirty="0">
                          <a:effectLst/>
                        </a:rPr>
                        <a:t>se recomienda el tratamiento (</a:t>
                      </a:r>
                      <a:r>
                        <a:rPr lang="es-ES" sz="1700" b="0" dirty="0" err="1">
                          <a:effectLst/>
                        </a:rPr>
                        <a:t>IbA</a:t>
                      </a:r>
                      <a:r>
                        <a:rPr lang="es-ES" sz="1700" b="0" dirty="0">
                          <a:effectLst/>
                        </a:rPr>
                        <a:t>)</a:t>
                      </a:r>
                      <a:endParaRPr lang="es-ES" sz="17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3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 en paciente sondado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s-ES" altLang="es-ES" dirty="0">
                <a:latin typeface="Aparajita" pitchFamily="34" charset="0"/>
                <a:cs typeface="Aparajita" pitchFamily="34" charset="0"/>
              </a:rPr>
              <a:t>Varón de 87 </a:t>
            </a:r>
            <a:r>
              <a:rPr lang="es-ES" altLang="es-ES" dirty="0" smtClean="0">
                <a:latin typeface="Aparajita" pitchFamily="34" charset="0"/>
                <a:cs typeface="Aparajita" pitchFamily="34" charset="0"/>
              </a:rPr>
              <a:t>años. Vive </a:t>
            </a:r>
            <a:r>
              <a:rPr lang="es-ES" altLang="es-ES" dirty="0">
                <a:latin typeface="Aparajita" pitchFamily="34" charset="0"/>
                <a:cs typeface="Aparajita" pitchFamily="34" charset="0"/>
              </a:rPr>
              <a:t>en Residencia Geriátrica.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s-ES" altLang="es-ES" dirty="0">
                <a:latin typeface="Aparajita" pitchFamily="34" charset="0"/>
                <a:cs typeface="Aparajita" pitchFamily="34" charset="0"/>
              </a:rPr>
              <a:t>Sonda vesical permanente tras retención de orina por adenoma de próstata</a:t>
            </a:r>
            <a:r>
              <a:rPr lang="es-ES" altLang="es-ES" dirty="0" smtClean="0">
                <a:latin typeface="Aparajita" pitchFamily="34" charset="0"/>
                <a:cs typeface="Aparajita" pitchFamily="34" charset="0"/>
              </a:rPr>
              <a:t>.</a:t>
            </a:r>
            <a:endParaRPr lang="es-ES" altLang="es-ES" dirty="0">
              <a:latin typeface="Aparajita" pitchFamily="34" charset="0"/>
              <a:cs typeface="Aparajita" pitchFamily="34" charset="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s-ES" altLang="es-ES" b="1" u="sng" dirty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¿En qué ocasiones se debe pautar antibiótico?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s-ES" altLang="es-ES" dirty="0">
                <a:latin typeface="Aparajita" pitchFamily="34" charset="0"/>
                <a:cs typeface="Aparajita" pitchFamily="34" charset="0"/>
              </a:rPr>
              <a:t>–En los cambios de sonda</a:t>
            </a:r>
            <a:r>
              <a:rPr lang="es-ES" altLang="es-ES" dirty="0" smtClean="0">
                <a:latin typeface="Aparajita" pitchFamily="34" charset="0"/>
                <a:cs typeface="Aparajita" pitchFamily="34" charset="0"/>
              </a:rPr>
              <a:t>?	–</a:t>
            </a:r>
            <a:r>
              <a:rPr lang="es-ES" altLang="es-ES" dirty="0">
                <a:latin typeface="Aparajita" pitchFamily="34" charset="0"/>
                <a:cs typeface="Aparajita" pitchFamily="34" charset="0"/>
              </a:rPr>
              <a:t>Si tiene bacteriuria?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s-ES" altLang="es-ES" dirty="0">
                <a:latin typeface="Aparajita" pitchFamily="34" charset="0"/>
                <a:cs typeface="Aparajita" pitchFamily="34" charset="0"/>
              </a:rPr>
              <a:t>–Si tiene disuria</a:t>
            </a:r>
            <a:r>
              <a:rPr lang="es-ES" altLang="es-ES" dirty="0" smtClean="0">
                <a:latin typeface="Aparajita" pitchFamily="34" charset="0"/>
                <a:cs typeface="Aparajita" pitchFamily="34" charset="0"/>
              </a:rPr>
              <a:t>?		–</a:t>
            </a:r>
            <a:r>
              <a:rPr lang="es-ES" altLang="es-ES" dirty="0">
                <a:latin typeface="Aparajita" pitchFamily="34" charset="0"/>
                <a:cs typeface="Aparajita" pitchFamily="34" charset="0"/>
              </a:rPr>
              <a:t>Si tiene fiebre 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62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ITU en paciente sondado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371600"/>
            <a:ext cx="8072879" cy="428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8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3350"/>
            <a:ext cx="8229600" cy="703263"/>
          </a:xfrm>
        </p:spPr>
        <p:txBody>
          <a:bodyPr anchor="ctr"/>
          <a:lstStyle/>
          <a:p>
            <a:pPr algn="ctr" eaLnBrk="1" hangingPunct="1"/>
            <a:r>
              <a:rPr lang="es-ES" altLang="es-ES" sz="2800" smtClean="0">
                <a:solidFill>
                  <a:srgbClr val="C00000"/>
                </a:solidFill>
              </a:rPr>
              <a:t>Bacteriuria asintomática </a:t>
            </a:r>
            <a:r>
              <a:rPr lang="es-ES" altLang="es-ES" sz="2800" smtClean="0"/>
              <a:t>en pacientes sondados</a:t>
            </a:r>
          </a:p>
        </p:txBody>
      </p:sp>
      <p:sp>
        <p:nvSpPr>
          <p:cNvPr id="38915" name="2 Rectángulo"/>
          <p:cNvSpPr>
            <a:spLocks noChangeArrowheads="1"/>
          </p:cNvSpPr>
          <p:nvPr/>
        </p:nvSpPr>
        <p:spPr bwMode="auto">
          <a:xfrm>
            <a:off x="2771775" y="6381750"/>
            <a:ext cx="6048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s-ES" altLang="es-ES" sz="1400">
                <a:solidFill>
                  <a:srgbClr val="C00000"/>
                </a:solidFill>
                <a:latin typeface="Corbel" pitchFamily="34" charset="0"/>
              </a:rPr>
              <a:t>Enferm Infecc Microbiol Clin 2008;26(5):299-310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26997937"/>
              </p:ext>
            </p:extLst>
          </p:nvPr>
        </p:nvGraphicFramePr>
        <p:xfrm>
          <a:off x="416411" y="2852936"/>
          <a:ext cx="843528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343242" y="1412776"/>
            <a:ext cx="8353177" cy="1068694"/>
            <a:chOff x="0" y="1089640"/>
            <a:chExt cx="8353177" cy="1068694"/>
          </a:xfrm>
          <a:scene3d>
            <a:camera prst="orthographicFront"/>
            <a:lightRig rig="flat" dir="t"/>
          </a:scene3d>
        </p:grpSpPr>
        <p:sp>
          <p:nvSpPr>
            <p:cNvPr id="8" name="7 Rectángulo redondeado"/>
            <p:cNvSpPr/>
            <p:nvPr/>
          </p:nvSpPr>
          <p:spPr>
            <a:xfrm>
              <a:off x="0" y="1089640"/>
              <a:ext cx="8353177" cy="106869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52169" y="1141809"/>
              <a:ext cx="8248839" cy="9643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100% tras 30 días de </a:t>
              </a:r>
              <a:r>
                <a:rPr lang="es-ES" sz="2000" b="1" kern="1200" dirty="0" smtClean="0"/>
                <a:t>sondaje permanente </a:t>
              </a:r>
              <a:r>
                <a:rPr lang="es-ES" sz="2000" kern="1200" dirty="0" smtClean="0"/>
                <a:t>(</a:t>
              </a:r>
              <a:r>
                <a:rPr lang="es-ES" sz="2000" b="1" kern="1200" dirty="0" smtClean="0"/>
                <a:t>riesgo de bacteriuria  3-8 % por día</a:t>
              </a:r>
              <a:r>
                <a:rPr lang="es-ES" sz="2000" kern="1200" dirty="0" smtClean="0"/>
                <a:t>)</a:t>
              </a:r>
              <a:endParaRPr lang="es-ES" sz="2000" kern="1200" dirty="0" smtClean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806618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435975" cy="1139825"/>
          </a:xfrm>
        </p:spPr>
        <p:txBody>
          <a:bodyPr/>
          <a:lstStyle/>
          <a:p>
            <a:pPr algn="ctr" eaLnBrk="1" hangingPunct="1"/>
            <a:r>
              <a:rPr lang="es-ES" altLang="es-ES" sz="3200" smtClean="0"/>
              <a:t>Etiología infecciones complicadas </a:t>
            </a:r>
            <a:br>
              <a:rPr lang="es-ES" altLang="es-ES" sz="3200" smtClean="0"/>
            </a:br>
            <a:r>
              <a:rPr lang="es-ES" altLang="es-ES" sz="3200" smtClean="0"/>
              <a:t>y pacientes portadores de sonda</a:t>
            </a:r>
          </a:p>
        </p:txBody>
      </p:sp>
      <p:graphicFrame>
        <p:nvGraphicFramePr>
          <p:cNvPr id="272455" name="Group 71"/>
          <p:cNvGraphicFramePr>
            <a:graphicFrameLocks noGrp="1"/>
          </p:cNvGraphicFramePr>
          <p:nvPr>
            <p:ph idx="4294967295"/>
          </p:nvPr>
        </p:nvGraphicFramePr>
        <p:xfrm>
          <a:off x="457200" y="1196975"/>
          <a:ext cx="8435976" cy="356561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322986"/>
                <a:gridCol w="1682620"/>
                <a:gridCol w="1796550"/>
                <a:gridCol w="1633820"/>
              </a:tblGrid>
              <a:tr h="7674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Cistitis-PN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complicada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 = 202)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ITU complicada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 = 100)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ITU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sondado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 = 114)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>
                    <a:solidFill>
                      <a:srgbClr val="002060"/>
                    </a:solidFill>
                  </a:tcPr>
                </a:tc>
              </a:tr>
              <a:tr h="2798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Escherichia coli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CFB1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32%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</a:tr>
              <a:tr h="2798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Klebsiella spp.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CFB1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</a:tr>
              <a:tr h="2798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Proteus, Morganella, Providencia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CFB1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22%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</a:tr>
              <a:tr h="2798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Citrobacter</a:t>
                      </a: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pt-B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Enterobacter</a:t>
                      </a: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pt-B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Serratia</a:t>
                      </a: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CFB1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15%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</a:tr>
              <a:tr h="2798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Pseudomonas aeruginosa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CFB1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18%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</a:tr>
              <a:tr h="2798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Acinetobacter spp.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CFB1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6%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</a:tr>
              <a:tr h="2798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Enterococo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CFB1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16%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</a:tr>
              <a:tr h="2798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Estafilococos 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CFB1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6%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</a:tr>
              <a:tr h="2798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Hongos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CFB1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12%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</a:tr>
              <a:tr h="2798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Polimicrobiana</a:t>
                      </a: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1%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CFB1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5-10%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20-39%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7" marR="90007" marT="17986" marB="17986" horzOverflow="overflow"/>
                </a:tc>
              </a:tr>
            </a:tbl>
          </a:graphicData>
        </a:graphic>
      </p:graphicFrame>
      <p:sp>
        <p:nvSpPr>
          <p:cNvPr id="58437" name="Rectangle 69"/>
          <p:cNvSpPr>
            <a:spLocks noChangeArrowheads="1"/>
          </p:cNvSpPr>
          <p:nvPr/>
        </p:nvSpPr>
        <p:spPr bwMode="auto">
          <a:xfrm>
            <a:off x="4356100" y="6475413"/>
            <a:ext cx="439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s-ES" sz="1600" i="1" dirty="0" err="1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Enferm</a:t>
            </a:r>
            <a:r>
              <a:rPr lang="es-ES" sz="1600" i="1" dirty="0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 </a:t>
            </a:r>
            <a:r>
              <a:rPr lang="es-ES" sz="1600" i="1" dirty="0" err="1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Infecc</a:t>
            </a:r>
            <a:r>
              <a:rPr lang="es-ES" sz="1600" i="1" dirty="0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 </a:t>
            </a:r>
            <a:r>
              <a:rPr lang="es-ES" sz="1600" i="1" dirty="0" err="1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Microbiol</a:t>
            </a:r>
            <a:r>
              <a:rPr lang="es-ES" sz="1600" i="1" dirty="0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 </a:t>
            </a:r>
            <a:r>
              <a:rPr lang="es-ES" sz="1600" i="1" dirty="0" err="1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Clin</a:t>
            </a:r>
            <a:r>
              <a:rPr lang="es-ES" sz="1600" i="1" dirty="0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. 2005;23(</a:t>
            </a:r>
            <a:r>
              <a:rPr lang="es-ES" sz="1600" i="1" dirty="0" err="1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Supl</a:t>
            </a:r>
            <a:r>
              <a:rPr lang="es-ES" sz="1600" i="1" dirty="0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. 4):57-66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11188" y="5084763"/>
          <a:ext cx="8281987" cy="56038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28847"/>
                <a:gridCol w="4753140"/>
              </a:tblGrid>
              <a:tr h="2801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600" b="1" kern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Al inicio 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0019" marR="90019" marT="18011" marB="180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600" b="1" kern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Monomicrobianas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0019" marR="90019" marT="18011" marB="1801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01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Después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del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primer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mes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0019" marR="90019" marT="18011" marB="180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Polimicrobiana 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0019" marR="90019" marT="18011" marB="1801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Rectángulo redondeado"/>
          <p:cNvSpPr>
            <a:spLocks noChangeArrowheads="1"/>
          </p:cNvSpPr>
          <p:nvPr/>
        </p:nvSpPr>
        <p:spPr bwMode="auto">
          <a:xfrm>
            <a:off x="7308850" y="1052513"/>
            <a:ext cx="1584325" cy="38163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4448630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 en paciente </a:t>
            </a:r>
            <a:r>
              <a:rPr lang="es-ES_tradnl" dirty="0"/>
              <a:t>muy </a:t>
            </a:r>
            <a:r>
              <a:rPr lang="es-ES_tradnl" dirty="0" smtClean="0"/>
              <a:t>anciano / sondado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484784"/>
            <a:ext cx="8229600" cy="4530725"/>
          </a:xfrm>
        </p:spPr>
        <p:txBody>
          <a:bodyPr/>
          <a:lstStyle/>
          <a:p>
            <a:r>
              <a:rPr lang="es-ES_tradnl" b="1" dirty="0" smtClean="0"/>
              <a:t>Bacteriuria asintomática </a:t>
            </a:r>
            <a:r>
              <a:rPr lang="es-ES_tradnl" dirty="0" smtClean="0"/>
              <a:t>es muy frecuente incluso en pacientes no sondados: seleccionarse indicaciones de urocultivo.</a:t>
            </a:r>
            <a:endParaRPr lang="es-ES" dirty="0" smtClean="0"/>
          </a:p>
          <a:p>
            <a:endParaRPr lang="es-ES" sz="2000" b="1" dirty="0"/>
          </a:p>
          <a:p>
            <a:r>
              <a:rPr lang="es-ES" b="1" dirty="0" smtClean="0"/>
              <a:t>Síndrome </a:t>
            </a:r>
            <a:r>
              <a:rPr lang="es-ES" b="1" dirty="0"/>
              <a:t>miccional: </a:t>
            </a:r>
            <a:r>
              <a:rPr lang="es-ES" dirty="0"/>
              <a:t>Los síndromes irritativos genitourinarios son </a:t>
            </a:r>
            <a:r>
              <a:rPr lang="es-ES" dirty="0" smtClean="0"/>
              <a:t>muy frecuentes </a:t>
            </a:r>
            <a:r>
              <a:rPr lang="es-ES" dirty="0"/>
              <a:t>en esta población. Un urocultivo positivo en un paciente con síntomas crónicos de vías inferiores tiene un valor predictivo bajo </a:t>
            </a:r>
            <a:endParaRPr lang="es-ES" dirty="0" smtClean="0"/>
          </a:p>
          <a:p>
            <a:endParaRPr lang="es-ES_tradnl" sz="2000" dirty="0"/>
          </a:p>
          <a:p>
            <a:r>
              <a:rPr lang="es-ES_tradnl" dirty="0" smtClean="0"/>
              <a:t>El mal olor o la turbidez no es un indicador para el diagnóstico de ITU o el inicio de antibiótico. </a:t>
            </a:r>
            <a:endParaRPr lang="es-ES" dirty="0"/>
          </a:p>
          <a:p>
            <a:endParaRPr lang="es-E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92088" cy="107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0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703262"/>
          </a:xfrm>
        </p:spPr>
        <p:txBody>
          <a:bodyPr anchor="ctr"/>
          <a:lstStyle/>
          <a:p>
            <a:pPr algn="ctr" eaLnBrk="1" hangingPunct="1"/>
            <a:r>
              <a:rPr lang="es-ES" altLang="es-ES" smtClean="0"/>
              <a:t>ITU complicada</a:t>
            </a:r>
            <a:endParaRPr lang="es-ES" altLang="es-ES" sz="3200" smtClean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30337407"/>
              </p:ext>
            </p:extLst>
          </p:nvPr>
        </p:nvGraphicFramePr>
        <p:xfrm>
          <a:off x="457200" y="1196752"/>
          <a:ext cx="82912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539750" y="5949950"/>
            <a:ext cx="8135938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altLang="es-ES" sz="2000" dirty="0">
                <a:solidFill>
                  <a:srgbClr val="C00000"/>
                </a:solidFill>
              </a:rPr>
              <a:t>Riesgo de etiología distinta de E. coli/resistencia</a:t>
            </a:r>
            <a:endParaRPr lang="es-E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ITU en paciente muy anciano / sondado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7" y="2132856"/>
            <a:ext cx="887449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51713"/>
            <a:ext cx="1329168" cy="180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3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ITU en paciente muy anciano / sondado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s-ES_tradnl" altLang="es-ES" dirty="0" smtClean="0">
                <a:solidFill>
                  <a:srgbClr val="000000"/>
                </a:solidFill>
                <a:latin typeface="Arial Narrow" panose="020B0606020202030204" pitchFamily="34" charset="0"/>
                <a:cs typeface="Aparajita" pitchFamily="34" charset="0"/>
              </a:rPr>
              <a:t>Alter</a:t>
            </a:r>
            <a:r>
              <a:rPr lang="es-ES_tradnl" altLang="es-ES" dirty="0">
                <a:solidFill>
                  <a:srgbClr val="000000"/>
                </a:solidFill>
                <a:latin typeface="Arial Narrow" panose="020B0606020202030204" pitchFamily="34" charset="0"/>
                <a:cs typeface="Aparajita" pitchFamily="34" charset="0"/>
              </a:rPr>
              <a:t>. funcionales buscan ser “justificados” por ITU -&gt; Urocultivo positivo -&gt; </a:t>
            </a:r>
            <a:r>
              <a:rPr lang="es-ES_tradnl" altLang="es-ES" dirty="0" err="1">
                <a:solidFill>
                  <a:srgbClr val="000000"/>
                </a:solidFill>
                <a:latin typeface="Arial Narrow" panose="020B0606020202030204" pitchFamily="34" charset="0"/>
                <a:cs typeface="Aparajita" pitchFamily="34" charset="0"/>
              </a:rPr>
              <a:t>Sobrediagnóstico</a:t>
            </a:r>
            <a:r>
              <a:rPr lang="es-ES_tradnl" altLang="es-ES" dirty="0">
                <a:solidFill>
                  <a:srgbClr val="000000"/>
                </a:solidFill>
                <a:latin typeface="Arial Narrow" panose="020B0606020202030204" pitchFamily="34" charset="0"/>
                <a:cs typeface="Aparajita" pitchFamily="34" charset="0"/>
              </a:rPr>
              <a:t> y </a:t>
            </a:r>
            <a:r>
              <a:rPr lang="es-ES_tradnl" altLang="es-ES" dirty="0" err="1">
                <a:solidFill>
                  <a:srgbClr val="000000"/>
                </a:solidFill>
                <a:latin typeface="Arial Narrow" panose="020B0606020202030204" pitchFamily="34" charset="0"/>
                <a:cs typeface="Aparajita" pitchFamily="34" charset="0"/>
              </a:rPr>
              <a:t>sobretratamiento</a:t>
            </a:r>
            <a:r>
              <a:rPr lang="es-ES_tradnl" altLang="es-ES" dirty="0">
                <a:solidFill>
                  <a:srgbClr val="000000"/>
                </a:solidFill>
                <a:latin typeface="Arial Narrow" panose="020B0606020202030204" pitchFamily="34" charset="0"/>
                <a:cs typeface="Aparajita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s-ES_tradnl" altLang="es-ES" b="1" u="sng" dirty="0">
                <a:solidFill>
                  <a:schemeClr val="accent1"/>
                </a:solidFill>
                <a:latin typeface="Arial Narrow" panose="020B0606020202030204" pitchFamily="34" charset="0"/>
                <a:cs typeface="Aparajita" pitchFamily="34" charset="0"/>
              </a:rPr>
              <a:t>PERO: 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s-ES_tradnl" altLang="es-ES" dirty="0">
                <a:solidFill>
                  <a:srgbClr val="000000"/>
                </a:solidFill>
                <a:latin typeface="Arial Narrow" panose="020B0606020202030204" pitchFamily="34" charset="0"/>
                <a:cs typeface="Aparajita" pitchFamily="34" charset="0"/>
              </a:rPr>
              <a:t>Alta prevalencia bacteriuria asintomática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s-ES_tradnl" altLang="es-ES" dirty="0">
                <a:solidFill>
                  <a:srgbClr val="000000"/>
                </a:solidFill>
                <a:latin typeface="Arial Narrow" panose="020B0606020202030204" pitchFamily="34" charset="0"/>
                <a:cs typeface="Aparajita" pitchFamily="34" charset="0"/>
              </a:rPr>
              <a:t>Síntomas a/v mejoran con hidratación (valorar prescripción diferida)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s-ES_tradnl" altLang="es-ES" dirty="0">
                <a:solidFill>
                  <a:srgbClr val="000000"/>
                </a:solidFill>
                <a:latin typeface="Arial Narrow" panose="020B0606020202030204" pitchFamily="34" charset="0"/>
                <a:cs typeface="Aparajita" pitchFamily="34" charset="0"/>
              </a:rPr>
              <a:t>Síntomas a/v no mejoran con antibioterapia</a:t>
            </a:r>
            <a:endParaRPr lang="es-ES" altLang="es-ES" dirty="0">
              <a:solidFill>
                <a:srgbClr val="000000"/>
              </a:solidFill>
              <a:latin typeface="Arial Narrow" panose="020B0606020202030204" pitchFamily="34" charset="0"/>
              <a:cs typeface="Aparajita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07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algn="ctr"/>
            <a:r>
              <a:rPr lang="es-ES" altLang="es-ES" smtClean="0"/>
              <a:t>ITUs en Pacientes sondados</a:t>
            </a:r>
            <a:br>
              <a:rPr lang="es-ES" altLang="es-ES" smtClean="0"/>
            </a:br>
            <a:r>
              <a:rPr lang="es-ES" altLang="es-ES" smtClean="0">
                <a:solidFill>
                  <a:srgbClr val="C00000"/>
                </a:solidFill>
              </a:rPr>
              <a:t>Tratamiento</a:t>
            </a:r>
          </a:p>
        </p:txBody>
      </p:sp>
      <p:sp>
        <p:nvSpPr>
          <p:cNvPr id="39939" name="2 Rectángulo"/>
          <p:cNvSpPr>
            <a:spLocks noChangeArrowheads="1"/>
          </p:cNvSpPr>
          <p:nvPr/>
        </p:nvSpPr>
        <p:spPr bwMode="auto">
          <a:xfrm>
            <a:off x="2051050" y="6381750"/>
            <a:ext cx="662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30000"/>
              </a:spcBef>
            </a:pPr>
            <a:r>
              <a:rPr lang="es-ES" altLang="es-ES" sz="1400">
                <a:solidFill>
                  <a:srgbClr val="C00000"/>
                </a:solidFill>
                <a:latin typeface="Corbel" pitchFamily="34" charset="0"/>
              </a:rPr>
              <a:t>Tenke P, et al. Int J Antimicrob Agents. 2008 ;31 Suppl 1:S68-78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84213" y="1557338"/>
          <a:ext cx="8137525" cy="439261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345776"/>
                <a:gridCol w="1791749"/>
              </a:tblGrid>
              <a:tr h="589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Recomendación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Grado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solidFill>
                      <a:srgbClr val="002060"/>
                    </a:solidFill>
                  </a:tcPr>
                </a:tc>
              </a:tr>
              <a:tr h="7607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</a:rPr>
                        <a:t>Debe minimizarse el trauma uretral usando lubricante y el menor calibre posible 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Times New Roman"/>
                          <a:ea typeface="Calibri"/>
                        </a:rPr>
                        <a:t>B</a:t>
                      </a:r>
                      <a:endParaRPr lang="es-E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  <a:tr h="11410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</a:rPr>
                        <a:t>Las sondas impregnadas con antibiótico o con plata pueden retrasar la aparición de bacteriuria asintomática una semana, pero no existe evidencia de que prevengan la infección sintomática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Times New Roman"/>
                          <a:ea typeface="Calibri"/>
                        </a:rPr>
                        <a:t>B</a:t>
                      </a:r>
                      <a:endParaRPr lang="es-E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  <a:tr h="11410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</a:rPr>
                        <a:t>No se recomiendan los antisépticos o antibióticos tópicos en el catéter o meato urinario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Times New Roman"/>
                          <a:ea typeface="Calibri"/>
                        </a:rPr>
                        <a:t>A</a:t>
                      </a:r>
                      <a:endParaRPr lang="es-E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  <a:tr h="760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+mn-lt"/>
                          <a:ea typeface="Calibri"/>
                        </a:rPr>
                        <a:t>El sistema de la sonda debe ser cerrado. La duración del sondaje debe ser la mínima posible</a:t>
                      </a:r>
                      <a:endParaRPr lang="es-E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+mn-lt"/>
                          <a:ea typeface="Calibri"/>
                        </a:rPr>
                        <a:t>A</a:t>
                      </a:r>
                      <a:endParaRPr lang="es-E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algn="ctr"/>
            <a:r>
              <a:rPr lang="es-ES" altLang="es-ES" smtClean="0"/>
              <a:t>ITUs en Pacientes sondados</a:t>
            </a:r>
            <a:br>
              <a:rPr lang="es-ES" altLang="es-ES" smtClean="0"/>
            </a:br>
            <a:r>
              <a:rPr lang="es-ES" altLang="es-ES" smtClean="0">
                <a:solidFill>
                  <a:srgbClr val="C00000"/>
                </a:solidFill>
              </a:rPr>
              <a:t>Tratamiento</a:t>
            </a:r>
          </a:p>
        </p:txBody>
      </p:sp>
      <p:sp>
        <p:nvSpPr>
          <p:cNvPr id="40963" name="2 Rectángulo"/>
          <p:cNvSpPr>
            <a:spLocks noChangeArrowheads="1"/>
          </p:cNvSpPr>
          <p:nvPr/>
        </p:nvSpPr>
        <p:spPr bwMode="auto">
          <a:xfrm>
            <a:off x="2051050" y="6381750"/>
            <a:ext cx="662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30000"/>
              </a:spcBef>
            </a:pPr>
            <a:r>
              <a:rPr lang="es-ES" altLang="es-ES" sz="1400">
                <a:solidFill>
                  <a:srgbClr val="C00000"/>
                </a:solidFill>
                <a:latin typeface="Corbel" pitchFamily="34" charset="0"/>
              </a:rPr>
              <a:t>Tenke P, et al. Int J Antimicrob Agents. 2008 ;31 Suppl 1:S68-78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84213" y="1557338"/>
          <a:ext cx="8137525" cy="439261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345776"/>
                <a:gridCol w="1791749"/>
              </a:tblGrid>
              <a:tr h="589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Recomendación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Grado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solidFill>
                      <a:srgbClr val="002060"/>
                    </a:solidFill>
                  </a:tcPr>
                </a:tc>
              </a:tr>
              <a:tr h="7607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</a:rPr>
                        <a:t>No se recomienda el tratamiento crónico antibiótico de tipo </a:t>
                      </a:r>
                      <a:r>
                        <a:rPr lang="es-ES" sz="1800" b="0" dirty="0" err="1" smtClean="0">
                          <a:effectLst/>
                        </a:rPr>
                        <a:t>supresivo</a:t>
                      </a:r>
                      <a:endParaRPr lang="es-ES" sz="1800" b="0" dirty="0" smtClean="0">
                        <a:effectLst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Times New Roman"/>
                          <a:ea typeface="Calibri"/>
                        </a:rPr>
                        <a:t>A</a:t>
                      </a:r>
                      <a:endParaRPr lang="es-E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  <a:tr h="11410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</a:rPr>
                        <a:t>No es necesario el uso de antibióticos de forma profiláctica en los cambios de sonda 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0" dirty="0" smtClean="0">
                          <a:effectLst/>
                          <a:latin typeface="Times New Roman"/>
                          <a:ea typeface="Calibri"/>
                        </a:rPr>
                        <a:t>A</a:t>
                      </a:r>
                      <a:endParaRPr lang="es-E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  <a:tr h="11410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</a:rPr>
                        <a:t>No se recomiendan los </a:t>
                      </a:r>
                      <a:r>
                        <a:rPr lang="es-ES" sz="1800" b="0" dirty="0" err="1" smtClean="0">
                          <a:effectLst/>
                        </a:rPr>
                        <a:t>urocultivos</a:t>
                      </a:r>
                      <a:r>
                        <a:rPr lang="es-ES" sz="1800" b="0" dirty="0" smtClean="0">
                          <a:effectLst/>
                        </a:rPr>
                        <a:t> de rutina en pacientes sondados asintomáticos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Times New Roman"/>
                          <a:ea typeface="Calibri"/>
                        </a:rPr>
                        <a:t>B</a:t>
                      </a:r>
                      <a:endParaRPr lang="es-E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  <a:tr h="760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+mn-lt"/>
                          <a:ea typeface="Calibri"/>
                        </a:rPr>
                        <a:t>Se debe recoger </a:t>
                      </a:r>
                      <a:r>
                        <a:rPr lang="es-ES" sz="1800" b="0" dirty="0" err="1" smtClean="0">
                          <a:effectLst/>
                          <a:latin typeface="+mn-lt"/>
                          <a:ea typeface="Calibri"/>
                        </a:rPr>
                        <a:t>urocultivo</a:t>
                      </a:r>
                      <a:r>
                        <a:rPr lang="es-ES" sz="1800" b="0" dirty="0" smtClean="0">
                          <a:effectLst/>
                          <a:latin typeface="+mn-lt"/>
                          <a:ea typeface="Calibri"/>
                        </a:rPr>
                        <a:t> antes de iniciar cualquier </a:t>
                      </a:r>
                      <a:r>
                        <a:rPr lang="es-ES" sz="1800" b="0" dirty="0" err="1" smtClean="0">
                          <a:effectLst/>
                          <a:latin typeface="+mn-lt"/>
                          <a:ea typeface="Calibri"/>
                        </a:rPr>
                        <a:t>tto</a:t>
                      </a:r>
                      <a:r>
                        <a:rPr lang="es-ES" sz="1800" b="0" dirty="0" smtClean="0">
                          <a:effectLst/>
                          <a:latin typeface="+mn-lt"/>
                          <a:ea typeface="Calibri"/>
                        </a:rPr>
                        <a:t> antibiótico (y además hemocultivo si séptico). </a:t>
                      </a:r>
                      <a:endParaRPr lang="es-E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+mn-lt"/>
                          <a:ea typeface="Calibri"/>
                        </a:rPr>
                        <a:t>C</a:t>
                      </a:r>
                      <a:endParaRPr lang="es-E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4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algn="ctr"/>
            <a:r>
              <a:rPr lang="es-ES" altLang="es-ES" smtClean="0"/>
              <a:t>ITUs en Pacientes sondados</a:t>
            </a:r>
            <a:br>
              <a:rPr lang="es-ES" altLang="es-ES" smtClean="0"/>
            </a:br>
            <a:r>
              <a:rPr lang="es-ES" altLang="es-ES" smtClean="0">
                <a:solidFill>
                  <a:srgbClr val="C00000"/>
                </a:solidFill>
              </a:rPr>
              <a:t>Tratamiento</a:t>
            </a:r>
          </a:p>
        </p:txBody>
      </p:sp>
      <p:sp>
        <p:nvSpPr>
          <p:cNvPr id="41987" name="2 Rectángulo"/>
          <p:cNvSpPr>
            <a:spLocks noChangeArrowheads="1"/>
          </p:cNvSpPr>
          <p:nvPr/>
        </p:nvSpPr>
        <p:spPr bwMode="auto">
          <a:xfrm>
            <a:off x="2051050" y="6381750"/>
            <a:ext cx="662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30000"/>
              </a:spcBef>
            </a:pPr>
            <a:r>
              <a:rPr lang="es-ES" altLang="es-ES" sz="1400">
                <a:solidFill>
                  <a:srgbClr val="C00000"/>
                </a:solidFill>
                <a:latin typeface="Corbel" pitchFamily="34" charset="0"/>
              </a:rPr>
              <a:t>Tenke P, et al. Int J Antimicrob Agents. 2008 ;31 Suppl 1:S68-78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84213" y="1557338"/>
          <a:ext cx="8137525" cy="439261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345776"/>
                <a:gridCol w="1791749"/>
              </a:tblGrid>
              <a:tr h="589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Recomendación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Grado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solidFill>
                      <a:srgbClr val="002060"/>
                    </a:solidFill>
                  </a:tcPr>
                </a:tc>
              </a:tr>
              <a:tr h="7607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</a:rPr>
                        <a:t>Se recomienda el tratamiento antimicrobiano sólo para la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</a:rPr>
                        <a:t>infección sintomática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Times New Roman"/>
                          <a:ea typeface="Calibri"/>
                        </a:rPr>
                        <a:t>B</a:t>
                      </a:r>
                      <a:endParaRPr lang="es-E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  <a:tr h="11410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</a:rPr>
                        <a:t>Reemplazar o retirar el catéter antes de iniciar la terapia antimicrobiana,  si el catéter permanente ha estado en vigor durante más de 7 días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Times New Roman"/>
                          <a:ea typeface="Calibri"/>
                        </a:rPr>
                        <a:t>B</a:t>
                      </a:r>
                      <a:endParaRPr lang="es-E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  <a:tr h="11410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</a:rPr>
                        <a:t>No</a:t>
                      </a:r>
                      <a:r>
                        <a:rPr lang="es-ES" sz="1800" b="0" baseline="0" dirty="0" smtClean="0">
                          <a:effectLst/>
                        </a:rPr>
                        <a:t> indicado tratamiento (local, sistémico) de la </a:t>
                      </a:r>
                      <a:r>
                        <a:rPr lang="es-ES" sz="1800" b="0" dirty="0" err="1" smtClean="0">
                          <a:effectLst/>
                        </a:rPr>
                        <a:t>candiduria</a:t>
                      </a:r>
                      <a:r>
                        <a:rPr lang="es-ES" sz="1800" b="0" dirty="0" smtClean="0">
                          <a:effectLst/>
                        </a:rPr>
                        <a:t> asintomática, pero se debe considerar</a:t>
                      </a:r>
                      <a:r>
                        <a:rPr lang="es-ES" sz="1800" b="0" baseline="0" dirty="0" smtClean="0">
                          <a:effectLst/>
                        </a:rPr>
                        <a:t> la </a:t>
                      </a:r>
                      <a:r>
                        <a:rPr lang="es-ES" sz="1800" b="0" dirty="0" smtClean="0">
                          <a:effectLst/>
                        </a:rPr>
                        <a:t> retirada del catéter o </a:t>
                      </a:r>
                      <a:r>
                        <a:rPr lang="es-ES" sz="1800" b="0" dirty="0" err="1" smtClean="0">
                          <a:effectLst/>
                        </a:rPr>
                        <a:t>stent</a:t>
                      </a:r>
                      <a:endParaRPr lang="es-ES" sz="1800" b="0" dirty="0" smtClean="0">
                        <a:effectLst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Times New Roman"/>
                          <a:ea typeface="Calibri"/>
                        </a:rPr>
                        <a:t>A</a:t>
                      </a:r>
                      <a:endParaRPr lang="es-E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  <a:tr h="760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+mn-lt"/>
                          <a:ea typeface="Calibri"/>
                        </a:rPr>
                        <a:t>En la </a:t>
                      </a:r>
                      <a:r>
                        <a:rPr lang="es-ES" sz="1800" b="0" dirty="0" err="1" smtClean="0">
                          <a:effectLst/>
                          <a:latin typeface="+mn-lt"/>
                          <a:ea typeface="Calibri"/>
                        </a:rPr>
                        <a:t>candiduria</a:t>
                      </a:r>
                      <a:r>
                        <a:rPr lang="es-ES" sz="1800" b="0" baseline="0" dirty="0" smtClean="0">
                          <a:effectLst/>
                          <a:latin typeface="+mn-lt"/>
                          <a:ea typeface="Calibri"/>
                        </a:rPr>
                        <a:t> sintomática está  indicado el</a:t>
                      </a:r>
                      <a:r>
                        <a:rPr lang="es-ES" sz="1800" b="0" dirty="0" smtClean="0">
                          <a:effectLst/>
                          <a:latin typeface="+mn-lt"/>
                          <a:ea typeface="Calibri"/>
                        </a:rPr>
                        <a:t> tratamiento oral (</a:t>
                      </a:r>
                      <a:r>
                        <a:rPr lang="es-ES" sz="1800" b="0" dirty="0" err="1" smtClean="0">
                          <a:effectLst/>
                          <a:latin typeface="+mn-lt"/>
                          <a:ea typeface="Calibri"/>
                        </a:rPr>
                        <a:t>fluconazol</a:t>
                      </a:r>
                      <a:r>
                        <a:rPr lang="es-ES" sz="1800" b="0" dirty="0" smtClean="0">
                          <a:effectLst/>
                          <a:latin typeface="+mn-lt"/>
                          <a:ea typeface="Calibri"/>
                        </a:rPr>
                        <a:t> 200 mg/día, 7-14 días) </a:t>
                      </a:r>
                      <a:endParaRPr lang="es-E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  <a:latin typeface="+mn-lt"/>
                          <a:ea typeface="Calibri"/>
                        </a:rPr>
                        <a:t>A</a:t>
                      </a:r>
                      <a:endParaRPr lang="es-ES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9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 en paciente sondado. Cambio de sonda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s-ES" altLang="es-ES" dirty="0" smtClean="0">
                <a:latin typeface="Aparajita" pitchFamily="34" charset="0"/>
                <a:cs typeface="Aparajita" pitchFamily="34" charset="0"/>
              </a:rPr>
              <a:t>Objetivo</a:t>
            </a:r>
            <a:r>
              <a:rPr lang="es-ES" altLang="es-ES" dirty="0">
                <a:latin typeface="Aparajita" pitchFamily="34" charset="0"/>
                <a:cs typeface="Aparajita" pitchFamily="34" charset="0"/>
              </a:rPr>
              <a:t>: evitar obstrucción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s-ES" altLang="es-ES" dirty="0">
                <a:latin typeface="Aparajita" pitchFamily="34" charset="0"/>
                <a:cs typeface="Aparajita" pitchFamily="34" charset="0"/>
              </a:rPr>
              <a:t>No demostrado </a:t>
            </a:r>
            <a:r>
              <a:rPr lang="es-ES" altLang="es-ES" dirty="0" smtClean="0">
                <a:latin typeface="Aparajita" pitchFamily="34" charset="0"/>
                <a:cs typeface="Aparajita" pitchFamily="34" charset="0"/>
              </a:rPr>
              <a:t>utilidad </a:t>
            </a:r>
            <a:r>
              <a:rPr lang="es-ES" altLang="es-ES" dirty="0">
                <a:latin typeface="Aparajita" pitchFamily="34" charset="0"/>
                <a:cs typeface="Aparajita" pitchFamily="34" charset="0"/>
              </a:rPr>
              <a:t>un intervalo fijo (“costumbre” cada 4-12 </a:t>
            </a:r>
            <a:r>
              <a:rPr lang="es-ES" altLang="es-ES" dirty="0" err="1" smtClean="0">
                <a:latin typeface="Aparajita" pitchFamily="34" charset="0"/>
                <a:cs typeface="Aparajita" pitchFamily="34" charset="0"/>
              </a:rPr>
              <a:t>sem</a:t>
            </a:r>
            <a:r>
              <a:rPr lang="es-ES" altLang="es-ES" dirty="0" smtClean="0">
                <a:latin typeface="Aparajita" pitchFamily="34" charset="0"/>
                <a:cs typeface="Aparajita" pitchFamily="34" charset="0"/>
              </a:rPr>
              <a:t>)</a:t>
            </a:r>
            <a:endParaRPr lang="es-ES" altLang="es-ES" dirty="0">
              <a:latin typeface="Aparajita" pitchFamily="34" charset="0"/>
              <a:cs typeface="Aparajita" pitchFamily="34" charset="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s-ES" altLang="es-ES" dirty="0">
                <a:latin typeface="Aparajita" pitchFamily="34" charset="0"/>
                <a:cs typeface="Aparajita" pitchFamily="34" charset="0"/>
              </a:rPr>
              <a:t>Algunos </a:t>
            </a:r>
            <a:r>
              <a:rPr lang="es-ES" altLang="es-ES" dirty="0" smtClean="0">
                <a:latin typeface="Aparajita" pitchFamily="34" charset="0"/>
                <a:cs typeface="Aparajita" pitchFamily="34" charset="0"/>
              </a:rPr>
              <a:t>Comités </a:t>
            </a:r>
            <a:r>
              <a:rPr lang="es-ES" altLang="es-ES" dirty="0">
                <a:latin typeface="Aparajita" pitchFamily="34" charset="0"/>
                <a:cs typeface="Aparajita" pitchFamily="34" charset="0"/>
              </a:rPr>
              <a:t>recomiendan cambiar solo si obstrucción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s-ES" altLang="es-ES" dirty="0">
                <a:latin typeface="Aparajita" pitchFamily="34" charset="0"/>
                <a:cs typeface="Aparajita" pitchFamily="34" charset="0"/>
              </a:rPr>
              <a:t>Recambio supone riesgo mínimo bacteriemia. </a:t>
            </a:r>
            <a:r>
              <a:rPr lang="es-ES" altLang="es-ES" b="1" dirty="0">
                <a:solidFill>
                  <a:schemeClr val="accent1"/>
                </a:solidFill>
                <a:latin typeface="Aparajita" pitchFamily="34" charset="0"/>
                <a:cs typeface="Aparajita" pitchFamily="34" charset="0"/>
              </a:rPr>
              <a:t>Valorar si: </a:t>
            </a:r>
          </a:p>
          <a:p>
            <a:pPr lvl="1" eaLnBrk="1" hangingPunct="1">
              <a:lnSpc>
                <a:spcPct val="150000"/>
              </a:lnSpc>
            </a:pPr>
            <a:r>
              <a:rPr lang="es-ES" altLang="es-ES" dirty="0" smtClean="0">
                <a:latin typeface="Aparajita" pitchFamily="34" charset="0"/>
                <a:cs typeface="Aparajita" pitchFamily="34" charset="0"/>
              </a:rPr>
              <a:t>  Traumatismo </a:t>
            </a:r>
            <a:r>
              <a:rPr lang="es-ES" altLang="es-ES" dirty="0">
                <a:latin typeface="Aparajita" pitchFamily="34" charset="0"/>
                <a:cs typeface="Aparajita" pitchFamily="34" charset="0"/>
              </a:rPr>
              <a:t>(evidenciado por hematuria macroscópica) </a:t>
            </a:r>
          </a:p>
          <a:p>
            <a:pPr lvl="1" eaLnBrk="1" hangingPunct="1">
              <a:lnSpc>
                <a:spcPct val="150000"/>
              </a:lnSpc>
            </a:pPr>
            <a:r>
              <a:rPr lang="es-ES" altLang="es-ES" dirty="0">
                <a:latin typeface="Aparajita" pitchFamily="34" charset="0"/>
                <a:cs typeface="Aparajita" pitchFamily="34" charset="0"/>
              </a:rPr>
              <a:t>	</a:t>
            </a:r>
            <a:r>
              <a:rPr lang="es-ES" altLang="es-ES" dirty="0" smtClean="0">
                <a:latin typeface="Aparajita" pitchFamily="34" charset="0"/>
                <a:cs typeface="Aparajita" pitchFamily="34" charset="0"/>
              </a:rPr>
              <a:t>Antecedentes </a:t>
            </a:r>
            <a:r>
              <a:rPr lang="es-ES" altLang="es-ES" dirty="0">
                <a:latin typeface="Aparajita" pitchFamily="34" charset="0"/>
                <a:cs typeface="Aparajita" pitchFamily="34" charset="0"/>
              </a:rPr>
              <a:t>IU sintomática relacionada con recambios previos </a:t>
            </a:r>
          </a:p>
          <a:p>
            <a:pPr lvl="1" eaLnBrk="1" hangingPunct="1">
              <a:lnSpc>
                <a:spcPct val="150000"/>
              </a:lnSpc>
            </a:pPr>
            <a:r>
              <a:rPr lang="es-ES" altLang="es-ES" dirty="0">
                <a:latin typeface="Aparajita" pitchFamily="34" charset="0"/>
                <a:cs typeface="Aparajita" pitchFamily="34" charset="0"/>
              </a:rPr>
              <a:t>	</a:t>
            </a:r>
            <a:r>
              <a:rPr lang="es-ES" altLang="es-ES" dirty="0" smtClean="0">
                <a:latin typeface="Aparajita" pitchFamily="34" charset="0"/>
                <a:cs typeface="Aparajita" pitchFamily="34" charset="0"/>
              </a:rPr>
              <a:t>Lesión </a:t>
            </a:r>
            <a:r>
              <a:rPr lang="es-ES" altLang="es-ES" dirty="0">
                <a:latin typeface="Aparajita" pitchFamily="34" charset="0"/>
                <a:cs typeface="Aparajita" pitchFamily="34" charset="0"/>
              </a:rPr>
              <a:t>valvular con riesgo de endocarditis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47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692150"/>
            <a:ext cx="6862763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165850"/>
            <a:ext cx="57340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0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 en paciente sondado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6" y="2708920"/>
            <a:ext cx="86982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74846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1017"/>
            <a:ext cx="1329168" cy="180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8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 en paciente sondado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9" y="2204864"/>
            <a:ext cx="8710705" cy="352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54553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6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630238"/>
          </a:xfrm>
        </p:spPr>
        <p:txBody>
          <a:bodyPr/>
          <a:lstStyle/>
          <a:p>
            <a:pPr algn="ctr" eaLnBrk="1" hangingPunct="1"/>
            <a:r>
              <a:rPr lang="es-ES" altLang="es-ES" smtClean="0"/>
              <a:t>ITU  en </a:t>
            </a:r>
            <a:r>
              <a:rPr lang="es-ES" altLang="es-ES" smtClean="0">
                <a:solidFill>
                  <a:srgbClr val="C00000"/>
                </a:solidFill>
              </a:rPr>
              <a:t>embarazadas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480327"/>
              </p:ext>
            </p:extLst>
          </p:nvPr>
        </p:nvGraphicFramePr>
        <p:xfrm>
          <a:off x="457200" y="980728"/>
          <a:ext cx="8291264" cy="55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2" name="4 Rectángulo"/>
          <p:cNvSpPr>
            <a:spLocks noChangeArrowheads="1"/>
          </p:cNvSpPr>
          <p:nvPr/>
        </p:nvSpPr>
        <p:spPr bwMode="auto">
          <a:xfrm>
            <a:off x="4356100" y="4221088"/>
            <a:ext cx="43195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s-ES" altLang="es-ES" sz="1400" b="1" dirty="0"/>
              <a:t>Bacteriuria asintomática </a:t>
            </a:r>
            <a:r>
              <a:rPr lang="es-ES" altLang="es-ES" sz="1400" dirty="0"/>
              <a:t>se asocia a pielonefritis aguda (20-40=%), no parece aumentar de riesgo de cistitis</a:t>
            </a:r>
          </a:p>
        </p:txBody>
      </p:sp>
      <p:sp>
        <p:nvSpPr>
          <p:cNvPr id="32773" name="5 Cerrar llave"/>
          <p:cNvSpPr>
            <a:spLocks/>
          </p:cNvSpPr>
          <p:nvPr/>
        </p:nvSpPr>
        <p:spPr bwMode="auto">
          <a:xfrm>
            <a:off x="4238308" y="4311576"/>
            <a:ext cx="73025" cy="649287"/>
          </a:xfrm>
          <a:prstGeom prst="rightBrace">
            <a:avLst>
              <a:gd name="adj1" fmla="val 82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920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Interacción </a:t>
            </a:r>
            <a:r>
              <a:rPr lang="es-ES_tradnl" dirty="0" err="1" smtClean="0"/>
              <a:t>microbiota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54654588"/>
              </p:ext>
            </p:extLst>
          </p:nvPr>
        </p:nvGraphicFramePr>
        <p:xfrm>
          <a:off x="611560" y="1484784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139952" y="647342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SEIMC. Diagnóstico </a:t>
            </a:r>
            <a:r>
              <a:rPr lang="es-ES" dirty="0"/>
              <a:t>microbiológico de </a:t>
            </a:r>
            <a:r>
              <a:rPr lang="es-ES" dirty="0" smtClean="0"/>
              <a:t>ITU 2019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14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DCE6F2">
              <a:alpha val="39999"/>
            </a:srgbClr>
          </a:solidFill>
        </p:spPr>
        <p:txBody>
          <a:bodyPr/>
          <a:lstStyle/>
          <a:p>
            <a:pPr algn="ctr" eaLnBrk="1" hangingPunct="1"/>
            <a:r>
              <a:rPr lang="es-ES" altLang="es-ES" sz="3200" smtClean="0"/>
              <a:t>Tratamiento de la </a:t>
            </a:r>
            <a:r>
              <a:rPr lang="es-ES" altLang="es-ES" sz="3200" smtClean="0">
                <a:solidFill>
                  <a:srgbClr val="C00000"/>
                </a:solidFill>
              </a:rPr>
              <a:t>cistitis</a:t>
            </a:r>
            <a:r>
              <a:rPr lang="es-ES" altLang="es-ES" sz="3200" smtClean="0"/>
              <a:t> y de la </a:t>
            </a:r>
            <a:r>
              <a:rPr lang="es-ES" altLang="es-ES" sz="3200" smtClean="0">
                <a:solidFill>
                  <a:srgbClr val="C00000"/>
                </a:solidFill>
              </a:rPr>
              <a:t>bacteriuria asintomática en embarazadas</a:t>
            </a:r>
          </a:p>
        </p:txBody>
      </p:sp>
      <p:graphicFrame>
        <p:nvGraphicFramePr>
          <p:cNvPr id="207986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65235"/>
              </p:ext>
            </p:extLst>
          </p:nvPr>
        </p:nvGraphicFramePr>
        <p:xfrm>
          <a:off x="539750" y="2205038"/>
          <a:ext cx="8208963" cy="260927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442524"/>
                <a:gridCol w="2706212"/>
                <a:gridCol w="1060227"/>
              </a:tblGrid>
              <a:tr h="36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</a:rPr>
                        <a:t>Antibiótico (categoría B, FDA)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7" marB="45737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</a:rPr>
                        <a:t>Dosis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7" marB="45737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</a:rPr>
                        <a:t>Días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7" marB="45737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70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Fosfomicina-trometamol</a:t>
                      </a:r>
                    </a:p>
                  </a:txBody>
                  <a:tcPr marL="91438" marR="91438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gr</a:t>
                      </a:r>
                    </a:p>
                  </a:txBody>
                  <a:tcPr marL="91438" marR="91438" marT="45737" marB="4573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8" marR="91438" marT="45737" marB="45737" horzOverflow="overflow"/>
                </a:tc>
              </a:tr>
              <a:tr h="576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Amoxicilina/ácido </a:t>
                      </a:r>
                      <a:r>
                        <a:rPr kumimoji="0" lang="es-ES" sz="18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clavulánico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500/125 mg/8 h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7" marB="4573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7" marB="45737" horzOverflow="overflow"/>
                </a:tc>
              </a:tr>
              <a:tr h="36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Cefuroxima</a:t>
                      </a:r>
                      <a:r>
                        <a:rPr kumimoji="0" lang="es-E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sz="18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axetilo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</a:t>
                      </a:r>
                      <a:r>
                        <a:rPr kumimoji="0" lang="es-E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mg/8 </a:t>
                      </a:r>
                      <a:r>
                        <a:rPr kumimoji="0" lang="es-E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7" marB="4573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7" marB="45737" horzOverflow="overflow"/>
                </a:tc>
              </a:tr>
              <a:tr h="36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Fosfocina</a:t>
                      </a:r>
                      <a:r>
                        <a:rPr kumimoji="0" lang="es-E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cálcica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mg/6h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7" marB="4573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7" marB="45737" horzOverflow="overflow"/>
                </a:tc>
              </a:tr>
              <a:tr h="36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Cefixima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mg/día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7" marB="4573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C5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C5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7" marB="45737" horzOverflow="overflow"/>
                </a:tc>
              </a:tr>
            </a:tbl>
          </a:graphicData>
        </a:graphic>
      </p:graphicFrame>
      <p:sp>
        <p:nvSpPr>
          <p:cNvPr id="45117" name="Text Box 7"/>
          <p:cNvSpPr txBox="1">
            <a:spLocks noChangeArrowheads="1"/>
          </p:cNvSpPr>
          <p:nvPr/>
        </p:nvSpPr>
        <p:spPr bwMode="auto">
          <a:xfrm>
            <a:off x="1636713" y="6403975"/>
            <a:ext cx="7273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s-ES" sz="1600" i="1" dirty="0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Manual semFYC (2010). </a:t>
            </a:r>
            <a:r>
              <a:rPr lang="es-ES" sz="1600" i="1" dirty="0" err="1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Enferm</a:t>
            </a:r>
            <a:r>
              <a:rPr lang="es-ES" sz="1600" i="1" dirty="0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 </a:t>
            </a:r>
            <a:r>
              <a:rPr lang="es-ES" sz="1600" i="1" dirty="0" err="1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Infecc</a:t>
            </a:r>
            <a:r>
              <a:rPr lang="es-ES" sz="1600" i="1" dirty="0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 </a:t>
            </a:r>
            <a:r>
              <a:rPr lang="es-ES" sz="1600" i="1" dirty="0" err="1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Microbiol</a:t>
            </a:r>
            <a:r>
              <a:rPr lang="es-ES" sz="1600" i="1" dirty="0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 </a:t>
            </a:r>
            <a:r>
              <a:rPr lang="es-ES" sz="1600" i="1" dirty="0" err="1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Clin</a:t>
            </a:r>
            <a:r>
              <a:rPr lang="es-ES" sz="1600" i="1" dirty="0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 2005;23(</a:t>
            </a:r>
            <a:r>
              <a:rPr lang="es-ES" sz="1600" i="1" dirty="0" err="1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Supl</a:t>
            </a:r>
            <a:r>
              <a:rPr lang="es-ES" sz="1600" i="1" dirty="0">
                <a:solidFill>
                  <a:srgbClr val="C00000"/>
                </a:solidFill>
                <a:latin typeface="Corbel" panose="020B0503020204020204" pitchFamily="34" charset="0"/>
                <a:cs typeface="+mn-cs"/>
              </a:rPr>
              <a:t>. 4):40-6</a:t>
            </a:r>
          </a:p>
        </p:txBody>
      </p:sp>
      <p:sp>
        <p:nvSpPr>
          <p:cNvPr id="45118" name="Rectangle 288"/>
          <p:cNvSpPr>
            <a:spLocks noChangeArrowheads="1"/>
          </p:cNvSpPr>
          <p:nvPr/>
        </p:nvSpPr>
        <p:spPr bwMode="auto">
          <a:xfrm>
            <a:off x="492125" y="5557838"/>
            <a:ext cx="83518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es-ES" sz="1400" i="1" dirty="0">
              <a:latin typeface="+mn-lt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92125" y="1628775"/>
            <a:ext cx="8199438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2400" dirty="0"/>
              <a:t>Tratamiento según antibiograma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750" y="5157788"/>
            <a:ext cx="8151813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000" dirty="0"/>
              <a:t>Urocultivos mensuales hasta el final del embarazo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572000" y="5711825"/>
            <a:ext cx="457200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dirty="0"/>
              <a:t>17-20% de recurrencias de las cistitis</a:t>
            </a:r>
          </a:p>
          <a:p>
            <a:pPr algn="ctr">
              <a:defRPr/>
            </a:pPr>
            <a:r>
              <a:rPr lang="es-ES_tradnl" dirty="0"/>
              <a:t>20-23%recurrencias de  pielonefritis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31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99592" y="1700808"/>
            <a:ext cx="7772400" cy="4680520"/>
          </a:xfrm>
        </p:spPr>
        <p:txBody>
          <a:bodyPr/>
          <a:lstStyle/>
          <a:p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JAVIER. </a:t>
            </a:r>
            <a:r>
              <a:rPr lang="es-ES" dirty="0">
                <a:latin typeface="TheSansLight-Caps"/>
              </a:rPr>
              <a:t>37 años </a:t>
            </a:r>
            <a:r>
              <a:rPr lang="es-ES" dirty="0" smtClean="0">
                <a:latin typeface="TheSansLight-Caps"/>
              </a:rPr>
              <a:t>fiebre </a:t>
            </a:r>
            <a:r>
              <a:rPr lang="es-ES" dirty="0">
                <a:latin typeface="TheSansLight-Caps"/>
              </a:rPr>
              <a:t>de </a:t>
            </a:r>
            <a:r>
              <a:rPr lang="es-ES" dirty="0" smtClean="0">
                <a:latin typeface="TheSansLight-Caps"/>
              </a:rPr>
              <a:t>39º </a:t>
            </a:r>
            <a:r>
              <a:rPr lang="es-ES" dirty="0">
                <a:latin typeface="TheSansLight-Caps"/>
              </a:rPr>
              <a:t>C </a:t>
            </a:r>
            <a:r>
              <a:rPr lang="es-ES" dirty="0" smtClean="0">
                <a:latin typeface="TheSansLight-Caps"/>
              </a:rPr>
              <a:t>escalofríos</a:t>
            </a:r>
            <a:r>
              <a:rPr lang="es-ES" dirty="0">
                <a:latin typeface="TheSansLight-Caps"/>
              </a:rPr>
              <a:t>, mal </a:t>
            </a:r>
            <a:r>
              <a:rPr lang="es-ES" dirty="0" smtClean="0">
                <a:latin typeface="TheSansLight-Caps"/>
              </a:rPr>
              <a:t>estado general </a:t>
            </a:r>
            <a:r>
              <a:rPr lang="es-ES" dirty="0">
                <a:latin typeface="TheSansLight-Caps"/>
              </a:rPr>
              <a:t>y dificultad para orinar. Se acompaña de dolor perineal espontáneo y con la micción</a:t>
            </a:r>
            <a:r>
              <a:rPr lang="es-ES" dirty="0" smtClean="0">
                <a:latin typeface="TheSansLight-Caps"/>
              </a:rPr>
              <a:t>.</a:t>
            </a:r>
          </a:p>
          <a:p>
            <a:endParaRPr lang="es-ES" dirty="0">
              <a:latin typeface="TheSansLight-Caps"/>
            </a:endParaRPr>
          </a:p>
          <a:p>
            <a:r>
              <a:rPr lang="es-ES" dirty="0">
                <a:latin typeface="TheSansLight-Caps"/>
              </a:rPr>
              <a:t>No </a:t>
            </a:r>
            <a:r>
              <a:rPr lang="es-ES" dirty="0" smtClean="0">
                <a:latin typeface="TheSansLight-Caps"/>
              </a:rPr>
              <a:t>dolor </a:t>
            </a:r>
            <a:r>
              <a:rPr lang="es-ES" dirty="0">
                <a:latin typeface="TheSansLight-Caps"/>
              </a:rPr>
              <a:t>lumbar, ni hematuria. No </a:t>
            </a:r>
            <a:r>
              <a:rPr lang="es-ES" dirty="0" smtClean="0">
                <a:latin typeface="TheSansLight-Caps"/>
              </a:rPr>
              <a:t>historia de cólicos nefríticos </a:t>
            </a:r>
            <a:r>
              <a:rPr lang="es-ES" dirty="0">
                <a:latin typeface="TheSansLight-Caps"/>
              </a:rPr>
              <a:t>ni infecciones urinarias o enfermedades de transmisión sexual</a:t>
            </a:r>
            <a:r>
              <a:rPr lang="es-ES" dirty="0" smtClean="0">
                <a:latin typeface="TheSansLight-Caps"/>
              </a:rPr>
              <a:t>.</a:t>
            </a:r>
          </a:p>
          <a:p>
            <a:endParaRPr lang="es-ES" dirty="0" smtClean="0">
              <a:latin typeface="TheSansLight-Caps"/>
            </a:endParaRPr>
          </a:p>
          <a:p>
            <a:r>
              <a:rPr lang="es-ES" dirty="0" smtClean="0">
                <a:latin typeface="TheSansLight-Caps"/>
              </a:rPr>
              <a:t>A. Personales: sin interés.</a:t>
            </a:r>
            <a:endParaRPr lang="es-ES" dirty="0">
              <a:latin typeface="TheSansLight-Caps"/>
            </a:endParaRPr>
          </a:p>
        </p:txBody>
      </p:sp>
    </p:spTree>
    <p:extLst>
      <p:ext uri="{BB962C8B-B14F-4D97-AF65-F5344CB8AC3E}">
        <p14:creationId xmlns:p14="http://schemas.microsoft.com/office/powerpoint/2010/main" val="37374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99592" y="1700808"/>
            <a:ext cx="7772400" cy="4319587"/>
          </a:xfrm>
        </p:spPr>
        <p:txBody>
          <a:bodyPr/>
          <a:lstStyle/>
          <a:p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JAVIER. </a:t>
            </a:r>
          </a:p>
          <a:p>
            <a:r>
              <a:rPr lang="es-ES" dirty="0" smtClean="0">
                <a:latin typeface="TheSansLight-Caps"/>
              </a:rPr>
              <a:t>EF: mal estado </a:t>
            </a:r>
            <a:r>
              <a:rPr lang="es-ES" dirty="0">
                <a:latin typeface="TheSansLight-Caps"/>
              </a:rPr>
              <a:t>general y dolor a la palpación en </a:t>
            </a:r>
            <a:r>
              <a:rPr lang="es-ES" dirty="0" smtClean="0">
                <a:latin typeface="TheSansLight-Caps"/>
              </a:rPr>
              <a:t>hipogastrio con </a:t>
            </a:r>
            <a:r>
              <a:rPr lang="es-ES" dirty="0">
                <a:latin typeface="TheSansLight-Caps"/>
              </a:rPr>
              <a:t>palpación de globo vesical. </a:t>
            </a:r>
            <a:endParaRPr lang="es-ES" dirty="0" smtClean="0">
              <a:latin typeface="TheSansLight-Caps"/>
            </a:endParaRPr>
          </a:p>
          <a:p>
            <a:r>
              <a:rPr lang="es-ES" dirty="0" smtClean="0">
                <a:latin typeface="TheSansLight-Caps"/>
              </a:rPr>
              <a:t>Puño- </a:t>
            </a:r>
            <a:r>
              <a:rPr lang="es-ES" dirty="0">
                <a:latin typeface="TheSansLight-Caps"/>
              </a:rPr>
              <a:t>percusión renal </a:t>
            </a:r>
            <a:r>
              <a:rPr lang="es-ES" dirty="0" smtClean="0">
                <a:latin typeface="TheSansLight-Caps"/>
              </a:rPr>
              <a:t>negativa</a:t>
            </a:r>
            <a:r>
              <a:rPr lang="es-ES" dirty="0">
                <a:latin typeface="TheSansLight-Caps"/>
              </a:rPr>
              <a:t>. </a:t>
            </a:r>
            <a:endParaRPr lang="es-ES" dirty="0" smtClean="0">
              <a:latin typeface="TheSansLight-Caps"/>
            </a:endParaRPr>
          </a:p>
          <a:p>
            <a:r>
              <a:rPr lang="es-ES" dirty="0" smtClean="0">
                <a:latin typeface="TheSansLight-Caps"/>
              </a:rPr>
              <a:t>Genitales normales</a:t>
            </a:r>
            <a:r>
              <a:rPr lang="es-ES" dirty="0">
                <a:latin typeface="TheSansLight-Caps"/>
              </a:rPr>
              <a:t>, sin signos de inflamación ni alteraciones dérmicas</a:t>
            </a:r>
            <a:r>
              <a:rPr lang="es-ES" dirty="0" smtClean="0">
                <a:latin typeface="TheSansLight-Caps"/>
              </a:rPr>
              <a:t>.</a:t>
            </a:r>
          </a:p>
          <a:p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latin typeface="TheSansLight-Caps"/>
              </a:rPr>
              <a:t>¿Actitud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TheSansLight-Caps"/>
              </a:rPr>
              <a:t>? ¿Diagnóstico? ¿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latin typeface="TheSansLight-Caps"/>
              </a:rPr>
              <a:t>Tratamiento?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99592" y="1700808"/>
            <a:ext cx="7772400" cy="4319587"/>
          </a:xfrm>
        </p:spPr>
        <p:txBody>
          <a:bodyPr/>
          <a:lstStyle/>
          <a:p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JAVIER. </a:t>
            </a:r>
          </a:p>
          <a:p>
            <a:r>
              <a:rPr lang="es-ES" dirty="0">
                <a:latin typeface="TheSansLight-Caps"/>
              </a:rPr>
              <a:t>F</a:t>
            </a:r>
            <a:r>
              <a:rPr lang="es-ES" dirty="0" smtClean="0">
                <a:latin typeface="TheSansLight-Caps"/>
              </a:rPr>
              <a:t>iebre</a:t>
            </a:r>
            <a:r>
              <a:rPr lang="es-ES" dirty="0" smtClean="0">
                <a:latin typeface="TheSansLight-Caps"/>
              </a:rPr>
              <a:t>, </a:t>
            </a:r>
            <a:r>
              <a:rPr lang="es-ES" dirty="0">
                <a:latin typeface="TheSansLight-Caps"/>
              </a:rPr>
              <a:t>dolor perineal </a:t>
            </a:r>
            <a:r>
              <a:rPr lang="es-ES" dirty="0" smtClean="0">
                <a:latin typeface="TheSansLight-Caps"/>
              </a:rPr>
              <a:t>y disuria: sospecha prostatitis </a:t>
            </a:r>
            <a:r>
              <a:rPr lang="es-ES" dirty="0">
                <a:latin typeface="TheSansLight-Caps"/>
              </a:rPr>
              <a:t>aguda. </a:t>
            </a:r>
            <a:endParaRPr lang="es-ES" dirty="0" smtClean="0">
              <a:latin typeface="TheSansLight-Caps"/>
            </a:endParaRPr>
          </a:p>
          <a:p>
            <a:r>
              <a:rPr lang="es-ES" dirty="0" smtClean="0">
                <a:latin typeface="TheSansLight-Caps"/>
              </a:rPr>
              <a:t>Puño percusión negativa: contra PN</a:t>
            </a:r>
            <a:endParaRPr lang="es-ES" dirty="0">
              <a:latin typeface="TheSansLight-Caps"/>
            </a:endParaRPr>
          </a:p>
          <a:p>
            <a:r>
              <a:rPr lang="es-ES" dirty="0" smtClean="0">
                <a:latin typeface="TheSansLight-Caps"/>
              </a:rPr>
              <a:t>Sin inflamación testicular: contra </a:t>
            </a:r>
            <a:r>
              <a:rPr lang="es-ES" dirty="0" err="1" smtClean="0">
                <a:latin typeface="TheSansLight-Caps"/>
              </a:rPr>
              <a:t>orquiepididimitis</a:t>
            </a:r>
            <a:r>
              <a:rPr lang="es-ES" dirty="0" smtClean="0">
                <a:latin typeface="TheSansLight-Caps"/>
              </a:rPr>
              <a:t> </a:t>
            </a:r>
            <a:r>
              <a:rPr lang="es-ES" dirty="0">
                <a:latin typeface="TheSansLight-Caps"/>
              </a:rPr>
              <a:t>aguda. </a:t>
            </a:r>
            <a:endParaRPr lang="es-ES" dirty="0" smtClean="0">
              <a:latin typeface="TheSansLight-Caps"/>
            </a:endParaRPr>
          </a:p>
          <a:p>
            <a:r>
              <a:rPr lang="es-ES" dirty="0" smtClean="0">
                <a:latin typeface="TheSansLight-Caps"/>
              </a:rPr>
              <a:t>Cistitis y uretritis </a:t>
            </a:r>
            <a:r>
              <a:rPr lang="es-ES" dirty="0" smtClean="0">
                <a:latin typeface="TheSansLight-Caps"/>
              </a:rPr>
              <a:t>serían menos probables </a:t>
            </a:r>
            <a:r>
              <a:rPr lang="es-ES" dirty="0">
                <a:latin typeface="TheSansLight-Caps"/>
              </a:rPr>
              <a:t>por el cuadro de fiebre y afectación general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99592" y="1700808"/>
            <a:ext cx="7772400" cy="4319587"/>
          </a:xfrm>
        </p:spPr>
        <p:txBody>
          <a:bodyPr/>
          <a:lstStyle/>
          <a:p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JAVIER. </a:t>
            </a:r>
          </a:p>
          <a:p>
            <a:r>
              <a:rPr lang="es-ES" dirty="0" smtClean="0">
                <a:latin typeface="TheSansLight-Caps"/>
              </a:rPr>
              <a:t>Tacto Rectal: próstata dolorosa, blanda, caliente (¿bacteriemia?). </a:t>
            </a:r>
          </a:p>
          <a:p>
            <a:r>
              <a:rPr lang="es-ES" dirty="0" smtClean="0">
                <a:latin typeface="TheSansLight-Caps"/>
              </a:rPr>
              <a:t>Tira orina: leucos, nitritos, hematuria</a:t>
            </a:r>
            <a:endParaRPr lang="es-ES" dirty="0">
              <a:latin typeface="TheSansLight-Caps"/>
            </a:endParaRPr>
          </a:p>
          <a:p>
            <a:r>
              <a:rPr lang="es-ES" dirty="0" err="1" smtClean="0">
                <a:latin typeface="TheSansLight-Caps"/>
              </a:rPr>
              <a:t>Urocultivo</a:t>
            </a:r>
            <a:r>
              <a:rPr lang="es-ES" dirty="0" smtClean="0">
                <a:latin typeface="TheSansLight-Caps"/>
              </a:rPr>
              <a:t>. </a:t>
            </a:r>
          </a:p>
          <a:p>
            <a:r>
              <a:rPr lang="es-ES_tradnl" dirty="0" smtClean="0">
                <a:latin typeface="TheSansLight-Caps"/>
              </a:rPr>
              <a:t>Analítica: leucocitosis, VSG, PCR, PSA elevado</a:t>
            </a:r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395288" y="7938"/>
            <a:ext cx="8229600" cy="1139825"/>
          </a:xfrm>
        </p:spPr>
        <p:txBody>
          <a:bodyPr/>
          <a:lstStyle/>
          <a:p>
            <a:pPr algn="ctr" eaLnBrk="1" hangingPunct="1"/>
            <a:r>
              <a:rPr lang="es-ES" altLang="es-ES" smtClean="0"/>
              <a:t>ITU en </a:t>
            </a:r>
            <a:r>
              <a:rPr lang="es-ES" altLang="es-ES" smtClean="0">
                <a:solidFill>
                  <a:srgbClr val="C00000"/>
                </a:solidFill>
              </a:rPr>
              <a:t>varones</a:t>
            </a: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738467"/>
              </p:ext>
            </p:extLst>
          </p:nvPr>
        </p:nvGraphicFramePr>
        <p:xfrm>
          <a:off x="457200" y="908720"/>
          <a:ext cx="85072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14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 en varones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Cistitis</a:t>
            </a:r>
          </a:p>
          <a:p>
            <a:r>
              <a:rPr lang="es-ES_tradnl" dirty="0" smtClean="0"/>
              <a:t>Pielonefritis</a:t>
            </a:r>
          </a:p>
          <a:p>
            <a:r>
              <a:rPr lang="es-ES_tradnl" dirty="0" smtClean="0"/>
              <a:t>Prostatitis aguda</a:t>
            </a:r>
          </a:p>
          <a:p>
            <a:r>
              <a:rPr lang="es-ES_tradnl" dirty="0" err="1" smtClean="0"/>
              <a:t>Prostatis</a:t>
            </a:r>
            <a:r>
              <a:rPr lang="es-ES_tradnl" dirty="0" smtClean="0"/>
              <a:t> crónica bacteriana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26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 en varones. Cistitis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30725"/>
          </a:xfrm>
        </p:spPr>
        <p:txBody>
          <a:bodyPr/>
          <a:lstStyle/>
          <a:p>
            <a:r>
              <a:rPr lang="es-ES" dirty="0"/>
              <a:t>M</a:t>
            </a:r>
            <a:r>
              <a:rPr lang="es-ES" dirty="0" smtClean="0"/>
              <a:t>enos </a:t>
            </a:r>
            <a:r>
              <a:rPr lang="es-ES" dirty="0"/>
              <a:t>frecuente en hombres debido </a:t>
            </a:r>
            <a:r>
              <a:rPr lang="es-ES" dirty="0" smtClean="0"/>
              <a:t>a:</a:t>
            </a:r>
          </a:p>
          <a:p>
            <a:pPr lvl="1"/>
            <a:r>
              <a:rPr lang="es-ES" dirty="0" smtClean="0"/>
              <a:t>mayor </a:t>
            </a:r>
            <a:r>
              <a:rPr lang="es-ES" dirty="0"/>
              <a:t>longitud de la uretra, </a:t>
            </a:r>
            <a:endParaRPr lang="es-ES" dirty="0" smtClean="0"/>
          </a:p>
          <a:p>
            <a:pPr lvl="1"/>
            <a:r>
              <a:rPr lang="es-ES" dirty="0" smtClean="0"/>
              <a:t>mayor </a:t>
            </a:r>
            <a:r>
              <a:rPr lang="es-ES" dirty="0"/>
              <a:t>distancia </a:t>
            </a:r>
            <a:r>
              <a:rPr lang="es-ES" dirty="0" smtClean="0"/>
              <a:t>meato uretral / región </a:t>
            </a:r>
            <a:r>
              <a:rPr lang="es-ES" dirty="0"/>
              <a:t>perianal </a:t>
            </a:r>
            <a:endParaRPr lang="es-ES" dirty="0" smtClean="0"/>
          </a:p>
          <a:p>
            <a:pPr lvl="1"/>
            <a:r>
              <a:rPr lang="es-ES" dirty="0" smtClean="0"/>
              <a:t>sustancias </a:t>
            </a:r>
            <a:r>
              <a:rPr lang="es-ES" dirty="0"/>
              <a:t>bactericidas en las secreciones </a:t>
            </a:r>
            <a:r>
              <a:rPr lang="es-ES" dirty="0" smtClean="0"/>
              <a:t>prostáticas</a:t>
            </a:r>
          </a:p>
          <a:p>
            <a:endParaRPr lang="es-ES_tradnl" dirty="0"/>
          </a:p>
          <a:p>
            <a:r>
              <a:rPr lang="es-ES_tradnl" dirty="0" smtClean="0"/>
              <a:t>Clínica similar a mujeres</a:t>
            </a:r>
          </a:p>
          <a:p>
            <a:endParaRPr lang="es-ES_tradnl" dirty="0"/>
          </a:p>
          <a:p>
            <a:r>
              <a:rPr lang="es-ES_tradnl" dirty="0" smtClean="0"/>
              <a:t>¿No es prostatitis o uretritis?</a:t>
            </a:r>
          </a:p>
        </p:txBody>
      </p:sp>
    </p:spTree>
    <p:extLst>
      <p:ext uri="{BB962C8B-B14F-4D97-AF65-F5344CB8AC3E}">
        <p14:creationId xmlns:p14="http://schemas.microsoft.com/office/powerpoint/2010/main" val="38269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 en varones. Cistitis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30725"/>
          </a:xfrm>
        </p:spPr>
        <p:txBody>
          <a:bodyPr/>
          <a:lstStyle/>
          <a:p>
            <a:r>
              <a:rPr lang="es-ES_tradnl" dirty="0" smtClean="0"/>
              <a:t>Urocultivo pre y </a:t>
            </a:r>
            <a:r>
              <a:rPr lang="es-ES_tradnl" dirty="0" err="1" smtClean="0"/>
              <a:t>postto</a:t>
            </a:r>
            <a:r>
              <a:rPr lang="es-ES_tradnl" dirty="0" smtClean="0"/>
              <a:t>. 	Umbral</a:t>
            </a:r>
            <a:r>
              <a:rPr lang="es-ES_tradnl" smtClean="0"/>
              <a:t>: </a:t>
            </a:r>
            <a:r>
              <a:rPr lang="es-ES_tradnl" smtClean="0"/>
              <a:t>10</a:t>
            </a:r>
            <a:r>
              <a:rPr lang="es-ES_tradnl" baseline="30000" smtClean="0"/>
              <a:t>3-4</a:t>
            </a:r>
            <a:r>
              <a:rPr lang="es-ES_tradnl" smtClean="0"/>
              <a:t> </a:t>
            </a:r>
            <a:r>
              <a:rPr lang="es-ES_tradnl" dirty="0" smtClean="0"/>
              <a:t>UFC</a:t>
            </a:r>
          </a:p>
          <a:p>
            <a:endParaRPr lang="es-ES_tradnl" dirty="0"/>
          </a:p>
          <a:p>
            <a:r>
              <a:rPr lang="es-ES_tradnl" dirty="0" smtClean="0"/>
              <a:t>Tradicionalmente consideradas como ITU complicadas pero en &lt;40-45 años sin signos de gravedad es poco probable alteraciones anatómicas o funcionales </a:t>
            </a:r>
          </a:p>
        </p:txBody>
      </p:sp>
    </p:spTree>
    <p:extLst>
      <p:ext uri="{BB962C8B-B14F-4D97-AF65-F5344CB8AC3E}">
        <p14:creationId xmlns:p14="http://schemas.microsoft.com/office/powerpoint/2010/main" val="12122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ITU en varones. Cistitis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6295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428233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67" y="5218391"/>
            <a:ext cx="1183010" cy="137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41017"/>
            <a:ext cx="883017" cy="119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8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18531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784541-BAAA-4632-85C4-99FBFFABB7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TS102818531</Template>
  <TotalTime>5021</TotalTime>
  <Words>5634</Words>
  <Application>Microsoft Office PowerPoint</Application>
  <PresentationFormat>Presentación en pantalla (4:3)</PresentationFormat>
  <Paragraphs>1066</Paragraphs>
  <Slides>107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107</vt:i4>
      </vt:variant>
    </vt:vector>
  </HeadingPairs>
  <TitlesOfParts>
    <vt:vector size="108" baseType="lpstr">
      <vt:lpstr>TS102818531</vt:lpstr>
      <vt:lpstr>Infecciones del tracto urinario</vt:lpstr>
      <vt:lpstr>Presentación de PowerPoint</vt:lpstr>
      <vt:lpstr>Presentación de PowerPoint</vt:lpstr>
      <vt:lpstr>Epidemiología</vt:lpstr>
      <vt:lpstr>Síndromes/situaciones clínicas en la infección urinaria</vt:lpstr>
      <vt:lpstr>Etiología de las infecciones urinarias</vt:lpstr>
      <vt:lpstr>ITU NO complicada</vt:lpstr>
      <vt:lpstr>ITU complicada</vt:lpstr>
      <vt:lpstr>Interacción microbiota</vt:lpstr>
      <vt:lpstr>Presentación de PowerPoint</vt:lpstr>
      <vt:lpstr>Predictores clínicos de ITU</vt:lpstr>
      <vt:lpstr>Interpretación de los resultados de las  tiras reactivas en orina</vt:lpstr>
      <vt:lpstr>Presentación de PowerPoint</vt:lpstr>
      <vt:lpstr>Tira orina. Esterasa leucocitaria</vt:lpstr>
      <vt:lpstr>Tira orina. Esterasa leucocitaria</vt:lpstr>
      <vt:lpstr>Tira orina. Nitritos</vt:lpstr>
      <vt:lpstr>Tira orina. Nitritos</vt:lpstr>
      <vt:lpstr>Presentación de PowerPoint</vt:lpstr>
      <vt:lpstr>Urocultivo</vt:lpstr>
      <vt:lpstr>Normas  básicas para el tratamiento empírico en ITU</vt:lpstr>
      <vt:lpstr>Resistencias de interés clínico de los principales uropatógenos</vt:lpstr>
      <vt:lpstr>Resistencias de enterobacterias por ß-lactamasas de espectro extendido (BLEE)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Pautas de tratamiento empírico en cistitis  no complicada en adultos Cistitis aguda simple y reinfecciones &lt; 3/año</vt:lpstr>
      <vt:lpstr>Pautas de tratamiento empírico en cistitis  no complicada en adultos Cistitis aguda simple y reinfecciones &lt; 3/año</vt:lpstr>
      <vt:lpstr>Presentación de PowerPoint</vt:lpstr>
      <vt:lpstr>Pautas de tratamiento empírico en cistitis  no complicada en adultos Cistitis aguda simple y reinfecciones &lt; 3/año</vt:lpstr>
      <vt:lpstr>¿Cistitis sin antibóticos?</vt:lpstr>
      <vt:lpstr>¿Cistitis sin antibóticos?</vt:lpstr>
      <vt:lpstr>¿Cistitis sin antibóticos?</vt:lpstr>
      <vt:lpstr>¿Cistitis sin antibóticos?</vt:lpstr>
      <vt:lpstr>Presentación de PowerPoint</vt:lpstr>
      <vt:lpstr>Cistitis aguda recurrentes (&gt;3/año)</vt:lpstr>
      <vt:lpstr>Cistitis aguda recurrentes (&gt;3/año)</vt:lpstr>
      <vt:lpstr>Cistitis aguda recurrentes (&gt;3/año)</vt:lpstr>
      <vt:lpstr>Cistitis aguda recurrentes (&gt;3/año)</vt:lpstr>
      <vt:lpstr>Cistitis aguda recurrentes (&gt;3/año)</vt:lpstr>
      <vt:lpstr>Cistitis aguda recurrentes (&gt;3/año)</vt:lpstr>
      <vt:lpstr>Presentación de PowerPoint</vt:lpstr>
      <vt:lpstr>Presentación de PowerPoint</vt:lpstr>
      <vt:lpstr>Profilaxis NO antibiótica ITUr</vt:lpstr>
      <vt:lpstr>Profilaxis NO antibiótica ITUr</vt:lpstr>
      <vt:lpstr>Profilaxis NO antibiótica ITUr</vt:lpstr>
      <vt:lpstr>Profilaxis NO antibiótica ITUr</vt:lpstr>
      <vt:lpstr>Profilaxis NO antibiótica ITUr</vt:lpstr>
      <vt:lpstr>Presentación de PowerPoint</vt:lpstr>
      <vt:lpstr>Profilaxis NO antibiótica ITUr</vt:lpstr>
      <vt:lpstr>Profilaxis ANTIBIOTICA ITUr</vt:lpstr>
      <vt:lpstr>Profilaxis ANTIBIOTICA ITUr</vt:lpstr>
      <vt:lpstr>Profilaxis ANTIBIOTICA ITUr</vt:lpstr>
      <vt:lpstr>ITU complicada</vt:lpstr>
      <vt:lpstr>ITU baja complicada</vt:lpstr>
      <vt:lpstr>ITU complicada</vt:lpstr>
      <vt:lpstr>Presentación de PowerPoint</vt:lpstr>
      <vt:lpstr>Diagnóstico de pielonefritis</vt:lpstr>
      <vt:lpstr>Etiología de las PNF agudas</vt:lpstr>
      <vt:lpstr>Manejo PNF aguda. Criterios de ingreso</vt:lpstr>
      <vt:lpstr>Presentación de PowerPoint</vt:lpstr>
      <vt:lpstr>Presentación de PowerPoint</vt:lpstr>
      <vt:lpstr>Presentación de PowerPoint</vt:lpstr>
      <vt:lpstr>Presentación de PowerPoint</vt:lpstr>
      <vt:lpstr>Pielonefritis no complicada. Tratamiento</vt:lpstr>
      <vt:lpstr>Presentación de PowerPoint</vt:lpstr>
      <vt:lpstr>Pielonefritis.</vt:lpstr>
      <vt:lpstr>Presentación de PowerPoint</vt:lpstr>
      <vt:lpstr>Presentación de PowerPoint</vt:lpstr>
      <vt:lpstr>Recomendaciones de tratamiento en pacientes con bacteriuria asintomática</vt:lpstr>
      <vt:lpstr>ITU en paciente sondado</vt:lpstr>
      <vt:lpstr>ITU en paciente sondado</vt:lpstr>
      <vt:lpstr>Bacteriuria asintomática en pacientes sondados</vt:lpstr>
      <vt:lpstr>Etiología infecciones complicadas  y pacientes portadores de sonda</vt:lpstr>
      <vt:lpstr>ITU en paciente muy anciano / sondado</vt:lpstr>
      <vt:lpstr>ITU en paciente muy anciano / sondado</vt:lpstr>
      <vt:lpstr>ITU en paciente muy anciano / sondado</vt:lpstr>
      <vt:lpstr>ITUs en Pacientes sondados Tratamiento</vt:lpstr>
      <vt:lpstr>ITUs en Pacientes sondados Tratamiento</vt:lpstr>
      <vt:lpstr>ITUs en Pacientes sondados Tratamiento</vt:lpstr>
      <vt:lpstr>ITU en paciente sondado. Cambio de sonda</vt:lpstr>
      <vt:lpstr>Presentación de PowerPoint</vt:lpstr>
      <vt:lpstr>ITU en paciente sondado</vt:lpstr>
      <vt:lpstr>ITU en paciente sondado</vt:lpstr>
      <vt:lpstr>ITU  en embarazadas</vt:lpstr>
      <vt:lpstr>Tratamiento de la cistitis y de la bacteriuria asintomática en embarazadas</vt:lpstr>
      <vt:lpstr>Presentación de PowerPoint</vt:lpstr>
      <vt:lpstr>Presentación de PowerPoint</vt:lpstr>
      <vt:lpstr>Presentación de PowerPoint</vt:lpstr>
      <vt:lpstr>Presentación de PowerPoint</vt:lpstr>
      <vt:lpstr>ITU en varones</vt:lpstr>
      <vt:lpstr>ITU en varones</vt:lpstr>
      <vt:lpstr>ITU en varones. Cistitis</vt:lpstr>
      <vt:lpstr>ITU en varones. Cistitis</vt:lpstr>
      <vt:lpstr>ITU en varones. Cistitis</vt:lpstr>
      <vt:lpstr>ITU en varones. Cistitis</vt:lpstr>
      <vt:lpstr>ITU en varones. Pielonefritis</vt:lpstr>
      <vt:lpstr>ITU en varones. Prostatitis</vt:lpstr>
      <vt:lpstr>Prostatitis. Clasificación</vt:lpstr>
      <vt:lpstr>Prostatitis aguda  Etiología</vt:lpstr>
      <vt:lpstr>Prostatitis Aguda.  Criterios de hospitalización</vt:lpstr>
      <vt:lpstr>ITU en varones. Prostatitis</vt:lpstr>
      <vt:lpstr>Tratamiento de Prostatitis Aguda no complicada  Con criterio de  ingreso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Infecciones del tracto urinario</dc:title>
  <dc:creator>JMMG</dc:creator>
  <cp:lastModifiedBy>Marin Espinola</cp:lastModifiedBy>
  <cp:revision>366</cp:revision>
  <dcterms:created xsi:type="dcterms:W3CDTF">2014-03-24T21:10:40Z</dcterms:created>
  <dcterms:modified xsi:type="dcterms:W3CDTF">2023-01-24T23:46:42Z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TC060874523082</vt:lpwstr>
  </property>
</Properties>
</file>